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1" r:id="rId1"/>
    <p:sldMasterId id="2147483723" r:id="rId2"/>
  </p:sldMasterIdLst>
  <p:notesMasterIdLst>
    <p:notesMasterId r:id="rId14"/>
  </p:notesMasterIdLst>
  <p:sldIdLst>
    <p:sldId id="256" r:id="rId3"/>
    <p:sldId id="291" r:id="rId4"/>
    <p:sldId id="344" r:id="rId5"/>
    <p:sldId id="346" r:id="rId6"/>
    <p:sldId id="345" r:id="rId7"/>
    <p:sldId id="347" r:id="rId8"/>
    <p:sldId id="348" r:id="rId9"/>
    <p:sldId id="349" r:id="rId10"/>
    <p:sldId id="350" r:id="rId11"/>
    <p:sldId id="351" r:id="rId12"/>
    <p:sldId id="352" r:id="rId13"/>
  </p:sldIdLst>
  <p:sldSz cx="9144000" cy="6858000" type="screen4x3"/>
  <p:notesSz cx="6858000" cy="9144000"/>
  <p:defaultTextStyle>
    <a:defPPr>
      <a:defRPr lang="en-AU"/>
    </a:defPPr>
    <a:lvl1pPr algn="l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1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1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1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1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58" autoAdjust="0"/>
    <p:restoredTop sz="94685" autoAdjust="0"/>
  </p:normalViewPr>
  <p:slideViewPr>
    <p:cSldViewPr>
      <p:cViewPr varScale="1">
        <p:scale>
          <a:sx n="110" d="100"/>
          <a:sy n="110" d="100"/>
        </p:scale>
        <p:origin x="-35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noProof="0" smtClean="0"/>
              <a:t>Click to edit Master text styles</a:t>
            </a:r>
          </a:p>
          <a:p>
            <a:pPr lvl="1"/>
            <a:r>
              <a:rPr lang="en-AU" noProof="0" smtClean="0"/>
              <a:t>Second level</a:t>
            </a:r>
          </a:p>
          <a:p>
            <a:pPr lvl="2"/>
            <a:r>
              <a:rPr lang="en-AU" noProof="0" smtClean="0"/>
              <a:t>Third level</a:t>
            </a:r>
          </a:p>
          <a:p>
            <a:pPr lvl="3"/>
            <a:r>
              <a:rPr lang="en-AU" noProof="0" smtClean="0"/>
              <a:t>Fourth level</a:t>
            </a:r>
          </a:p>
          <a:p>
            <a:pPr lvl="4"/>
            <a:r>
              <a:rPr lang="en-AU" noProof="0" smtClean="0"/>
              <a:t>Fifth level</a:t>
            </a:r>
          </a:p>
        </p:txBody>
      </p:sp>
      <p:sp>
        <p:nvSpPr>
          <p:cNvPr id="747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47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E293B9F-776B-49EA-BFA8-5BA02B078E41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935775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EAD1AD83-6F9B-4A11-984F-8E871B911847}" type="slidenum">
              <a:rPr lang="en-AU" altLang="en-US" smtClean="0"/>
              <a:pPr eaLnBrk="1" hangingPunct="1">
                <a:spcBef>
                  <a:spcPct val="0"/>
                </a:spcBef>
              </a:pPr>
              <a:t>2</a:t>
            </a:fld>
            <a:endParaRPr lang="en-AU" altLang="en-US" smtClean="0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L&amp;L%20Data:ALL%20JOBS:RTA:RTA4551%20RTA%20stationary%20updated%20with%20NSWRMS%20logo:RMS%20Stationary:PPT%20TEMPLATES:&#8226;%20support:&#8226;%20IMAGES:RMS1.jpg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L&amp;L Data:ALL JOBS:RTA:RTA4551 RTA stationary updated with NSWRMS logo:RMS Stationary:PPT TEMPLATES:• support:• IMAGES:RMS1.jpg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9238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251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AU"/>
              <a:t>Click to edit Master title style</a:t>
            </a:r>
          </a:p>
        </p:txBody>
      </p:sp>
      <p:sp>
        <p:nvSpPr>
          <p:cNvPr id="19251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r>
              <a:rPr lang="en-AU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2739190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B9006A-86CE-4393-8EB3-0006B279F3B3}" type="slidenum">
              <a:rPr lang="en-AU"/>
              <a:pPr>
                <a:defRPr/>
              </a:pPr>
              <a:t>‹#›</a:t>
            </a:fld>
            <a:endParaRPr lang="en-A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SMUG 2016</a:t>
            </a:r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4310377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9413" y="404813"/>
            <a:ext cx="2109787" cy="61150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404813"/>
            <a:ext cx="6181725" cy="61150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F13953-E193-4E79-8749-57D32CA13FC5}" type="slidenum">
              <a:rPr lang="en-AU"/>
              <a:pPr>
                <a:defRPr/>
              </a:pPr>
              <a:t>‹#›</a:t>
            </a:fld>
            <a:endParaRPr lang="en-A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SMUG 2016</a:t>
            </a:r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21366684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rgbClr val="00205B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6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SMUG 2016</a:t>
            </a:r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37293749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SMUG 2016</a:t>
            </a:r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717091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200" b="1" cap="all">
                <a:solidFill>
                  <a:srgbClr val="00205B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SMUG 2016</a:t>
            </a:r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32336013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SMUG 2016</a:t>
            </a:r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11466742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27234"/>
            <a:ext cx="4040188" cy="639762"/>
          </a:xfrm>
        </p:spPr>
        <p:txBody>
          <a:bodyPr anchor="b">
            <a:noAutofit/>
          </a:bodyPr>
          <a:lstStyle>
            <a:lvl1pPr marL="0" indent="0">
              <a:buNone/>
              <a:defRPr sz="3200" b="1">
                <a:solidFill>
                  <a:srgbClr val="00205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016250"/>
            <a:ext cx="4040188" cy="293687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027234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3200" b="1">
                <a:solidFill>
                  <a:srgbClr val="00205B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016250"/>
            <a:ext cx="4041775" cy="293687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SMUG 2016</a:t>
            </a:r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41248612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SMUG 2016</a:t>
            </a:r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37226850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SMUG 2016</a:t>
            </a:r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41531749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89232"/>
            <a:ext cx="3008313" cy="1506393"/>
          </a:xfrm>
        </p:spPr>
        <p:txBody>
          <a:bodyPr anchor="b">
            <a:noAutofit/>
          </a:bodyPr>
          <a:lstStyle>
            <a:lvl1pPr algn="l">
              <a:defRPr sz="3200" b="1">
                <a:solidFill>
                  <a:srgbClr val="00205B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589232"/>
            <a:ext cx="5111750" cy="427658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3254375"/>
            <a:ext cx="3008313" cy="25241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SMUG 2016</a:t>
            </a:r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17927132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F01672-7C3A-4544-8987-6B089E778B99}" type="slidenum">
              <a:rPr lang="en-AU"/>
              <a:pPr>
                <a:defRPr/>
              </a:pPr>
              <a:t>‹#›</a:t>
            </a:fld>
            <a:endParaRPr lang="en-A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SMUG 2016</a:t>
            </a:r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350074942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793875"/>
            <a:ext cx="5486400" cy="29337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SMUG 2016</a:t>
            </a:r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42500397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SMUG 2016</a:t>
            </a:r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2894532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16064"/>
            <a:ext cx="2057400" cy="46101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16064"/>
            <a:ext cx="6019800" cy="46101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SMUG 2016</a:t>
            </a:r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101873430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0143" y="881187"/>
            <a:ext cx="8229057" cy="39163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570143" y="2253364"/>
            <a:ext cx="8229057" cy="4243234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AU" noProof="0"/>
          </a:p>
        </p:txBody>
      </p:sp>
    </p:spTree>
    <p:extLst>
      <p:ext uri="{BB962C8B-B14F-4D97-AF65-F5344CB8AC3E}">
        <p14:creationId xmlns:p14="http://schemas.microsoft.com/office/powerpoint/2010/main" val="25560902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7F04D3-6736-4AC2-885E-996D8F532ED9}" type="slidenum">
              <a:rPr lang="en-AU"/>
              <a:pPr>
                <a:defRPr/>
              </a:pPr>
              <a:t>‹#›</a:t>
            </a:fld>
            <a:endParaRPr lang="en-A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SMUG 2016</a:t>
            </a:r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19205038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1188" y="2276475"/>
            <a:ext cx="4037012" cy="42433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2276475"/>
            <a:ext cx="4038600" cy="42433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A8E794-6EA4-46CF-8076-DA11F46226B7}" type="slidenum">
              <a:rPr lang="en-AU"/>
              <a:pPr>
                <a:defRPr/>
              </a:pPr>
              <a:t>‹#›</a:t>
            </a:fld>
            <a:endParaRPr lang="en-A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SMUG 2016</a:t>
            </a:r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25615697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8D822B-51C3-4AEA-A573-7031819F0EF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SMUG 2016</a:t>
            </a:r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112646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7B24A4-D63F-4156-BAB7-0A9132A50A8A}" type="slidenum">
              <a:rPr lang="en-AU"/>
              <a:pPr>
                <a:defRPr/>
              </a:pPr>
              <a:t>‹#›</a:t>
            </a:fld>
            <a:endParaRPr lang="en-A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SMUG 2016</a:t>
            </a:r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548048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A5F4CA-3D63-4C8C-A86C-6B0321EEB19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SMUG 2016</a:t>
            </a:r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5823287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0CC256-6133-4CEA-9860-FE52B310DF4E}" type="slidenum">
              <a:rPr lang="en-AU"/>
              <a:pPr>
                <a:defRPr/>
              </a:pPr>
              <a:t>‹#›</a:t>
            </a:fld>
            <a:endParaRPr lang="en-A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SMUG 2016</a:t>
            </a:r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3684127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7448EF-9F06-402D-A613-B247C6D09180}" type="slidenum">
              <a:rPr lang="en-AU"/>
              <a:pPr>
                <a:defRPr/>
              </a:pPr>
              <a:t>‹#›</a:t>
            </a:fld>
            <a:endParaRPr lang="en-A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SMUG 2016</a:t>
            </a:r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3753037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L&amp;L%20Data:ALL%20JOBS:RTA:RTA4551%20RTA%20stationary%20updated%20with%20NSWRMS%20logo:RMS%20Stationary:PPT%20TEMPLATES:&#8226;%20support:&#8226;%20IMAGES:RMS1.jpg" TargetMode="Externa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L&amp;L Data:ALL JOBS:RTA:RTA4551 RTA stationary updated with NSWRMS logo:RMS Stationary:PPT TEMPLATES:• support:• IMAGES:RMS1.jpg"/>
          <p:cNvPicPr>
            <a:picLocks noChangeAspect="1" noChangeArrowheads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9238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404813"/>
            <a:ext cx="6121400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AU" alt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1188" y="2276475"/>
            <a:ext cx="8228012" cy="4243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altLang="en-US" smtClean="0"/>
              <a:t>Click to edit Master text styles</a:t>
            </a:r>
          </a:p>
          <a:p>
            <a:pPr lvl="1"/>
            <a:r>
              <a:rPr lang="en-AU" altLang="en-US" smtClean="0"/>
              <a:t>Second level</a:t>
            </a:r>
          </a:p>
          <a:p>
            <a:pPr lvl="2"/>
            <a:r>
              <a:rPr lang="en-AU" altLang="en-US" smtClean="0"/>
              <a:t>Third level</a:t>
            </a:r>
          </a:p>
          <a:p>
            <a:pPr lvl="3"/>
            <a:r>
              <a:rPr lang="en-AU" altLang="en-US" smtClean="0"/>
              <a:t>Fourth level</a:t>
            </a:r>
          </a:p>
          <a:p>
            <a:pPr lvl="4"/>
            <a:r>
              <a:rPr lang="en-AU" altLang="en-US" smtClean="0"/>
              <a:t>Fifth level</a:t>
            </a:r>
          </a:p>
        </p:txBody>
      </p:sp>
      <p:sp>
        <p:nvSpPr>
          <p:cNvPr id="1177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32575" y="6454775"/>
            <a:ext cx="2403475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Gill Sans" pitchFamily="34" charset="0"/>
              </a:defRPr>
            </a:lvl1pPr>
          </a:lstStyle>
          <a:p>
            <a:pPr>
              <a:defRPr/>
            </a:pPr>
            <a:fld id="{D620447B-4984-4466-BD21-7E5FBB893551}" type="slidenum">
              <a:rPr lang="en-AU"/>
              <a:pPr>
                <a:defRPr/>
              </a:pPr>
              <a:t>‹#›</a:t>
            </a:fld>
            <a:endParaRPr lang="en-AU"/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" y="6429375"/>
            <a:ext cx="1954213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Gill Sans" pitchFamily="34" charset="0"/>
              </a:defRPr>
            </a:lvl1pPr>
          </a:lstStyle>
          <a:p>
            <a:pPr>
              <a:defRPr/>
            </a:pPr>
            <a:r>
              <a:rPr lang="en-US" altLang="en-US" smtClean="0"/>
              <a:t>SMUG 2016</a:t>
            </a:r>
            <a:endParaRPr lang="en-AU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5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  <p:sldLayoutId id="2147483822" r:id="rId10"/>
    <p:sldLayoutId id="2147483823" r:id="rId11"/>
  </p:sldLayoutIdLst>
  <p:hf sldNum="0" hdr="0" ftr="0" dt="0"/>
  <p:txStyles>
    <p:titleStyle>
      <a:lvl1pPr algn="l" defTabSz="873125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+mj-lt"/>
          <a:ea typeface="+mj-ea"/>
          <a:cs typeface="+mj-cs"/>
        </a:defRPr>
      </a:lvl1pPr>
      <a:lvl2pPr algn="l" defTabSz="873125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Gill Sans MT" pitchFamily="34" charset="0"/>
          <a:cs typeface="Arial" charset="0"/>
        </a:defRPr>
      </a:lvl2pPr>
      <a:lvl3pPr algn="l" defTabSz="873125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Gill Sans MT" pitchFamily="34" charset="0"/>
          <a:cs typeface="Arial" charset="0"/>
        </a:defRPr>
      </a:lvl3pPr>
      <a:lvl4pPr algn="l" defTabSz="873125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Gill Sans MT" pitchFamily="34" charset="0"/>
          <a:cs typeface="Arial" charset="0"/>
        </a:defRPr>
      </a:lvl4pPr>
      <a:lvl5pPr algn="l" defTabSz="873125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Gill Sans MT" pitchFamily="34" charset="0"/>
          <a:cs typeface="Arial" charset="0"/>
        </a:defRPr>
      </a:lvl5pPr>
      <a:lvl6pPr marL="457200" algn="l" defTabSz="873125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Gill Sans MT" pitchFamily="34" charset="0"/>
          <a:cs typeface="Arial" charset="0"/>
        </a:defRPr>
      </a:lvl6pPr>
      <a:lvl7pPr marL="914400" algn="l" defTabSz="873125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Gill Sans MT" pitchFamily="34" charset="0"/>
          <a:cs typeface="Arial" charset="0"/>
        </a:defRPr>
      </a:lvl7pPr>
      <a:lvl8pPr marL="1371600" algn="l" defTabSz="873125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Gill Sans MT" pitchFamily="34" charset="0"/>
          <a:cs typeface="Arial" charset="0"/>
        </a:defRPr>
      </a:lvl8pPr>
      <a:lvl9pPr marL="1828800" algn="l" defTabSz="873125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Gill Sans MT" pitchFamily="34" charset="0"/>
          <a:cs typeface="Arial" charset="0"/>
        </a:defRPr>
      </a:lvl9pPr>
    </p:titleStyle>
    <p:bodyStyle>
      <a:lvl1pPr marL="300038" indent="-300038" algn="l" defTabSz="873125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319088" indent="-161925" algn="l" defTabSz="873125" rtl="0" eaLnBrk="0" fontAlgn="base" hangingPunct="0">
        <a:spcBef>
          <a:spcPct val="20000"/>
        </a:spcBef>
        <a:spcAft>
          <a:spcPct val="0"/>
        </a:spcAft>
        <a:buFont typeface="Gill Sans MT" pitchFamily="34" charset="0"/>
        <a:buChar char="­"/>
        <a:defRPr>
          <a:solidFill>
            <a:schemeClr val="tx1"/>
          </a:solidFill>
          <a:latin typeface="+mn-lt"/>
          <a:cs typeface="+mn-cs"/>
        </a:defRPr>
      </a:lvl2pPr>
      <a:lvl3pPr marL="623888" indent="-147638" algn="l" defTabSz="873125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  <a:cs typeface="+mn-cs"/>
        </a:defRPr>
      </a:lvl3pPr>
      <a:lvl4pPr marL="941388" indent="-160338" algn="l" defTabSz="873125" rtl="0" eaLnBrk="0" fontAlgn="base" hangingPunct="0">
        <a:spcBef>
          <a:spcPct val="20000"/>
        </a:spcBef>
        <a:spcAft>
          <a:spcPct val="0"/>
        </a:spcAft>
        <a:buFont typeface="Gill Sans MT" pitchFamily="34" charset="0"/>
        <a:buChar char="›"/>
        <a:defRPr sz="1200">
          <a:solidFill>
            <a:schemeClr val="tx1"/>
          </a:solidFill>
          <a:latin typeface="+mn-lt"/>
          <a:cs typeface="+mn-cs"/>
        </a:defRPr>
      </a:lvl4pPr>
      <a:lvl5pPr marL="1963738" indent="-219075" algn="l" defTabSz="873125" rtl="0" eaLnBrk="0" fontAlgn="base" hangingPunct="0">
        <a:spcBef>
          <a:spcPct val="20000"/>
        </a:spcBef>
        <a:spcAft>
          <a:spcPct val="0"/>
        </a:spcAft>
        <a:buChar char="»"/>
        <a:defRPr sz="1000">
          <a:solidFill>
            <a:schemeClr val="tx1"/>
          </a:solidFill>
          <a:latin typeface="+mn-lt"/>
          <a:cs typeface="+mn-cs"/>
        </a:defRPr>
      </a:lvl5pPr>
      <a:lvl6pPr marL="2420938" indent="-219075" algn="l" defTabSz="873125" rtl="0" eaLnBrk="0" fontAlgn="base" hangingPunct="0">
        <a:spcBef>
          <a:spcPct val="20000"/>
        </a:spcBef>
        <a:spcAft>
          <a:spcPct val="0"/>
        </a:spcAft>
        <a:buChar char="»"/>
        <a:defRPr sz="1000">
          <a:solidFill>
            <a:schemeClr val="tx1"/>
          </a:solidFill>
          <a:latin typeface="+mn-lt"/>
          <a:cs typeface="+mn-cs"/>
        </a:defRPr>
      </a:lvl6pPr>
      <a:lvl7pPr marL="2878138" indent="-219075" algn="l" defTabSz="873125" rtl="0" eaLnBrk="0" fontAlgn="base" hangingPunct="0">
        <a:spcBef>
          <a:spcPct val="20000"/>
        </a:spcBef>
        <a:spcAft>
          <a:spcPct val="0"/>
        </a:spcAft>
        <a:buChar char="»"/>
        <a:defRPr sz="1000">
          <a:solidFill>
            <a:schemeClr val="tx1"/>
          </a:solidFill>
          <a:latin typeface="+mn-lt"/>
          <a:cs typeface="+mn-cs"/>
        </a:defRPr>
      </a:lvl7pPr>
      <a:lvl8pPr marL="3335338" indent="-219075" algn="l" defTabSz="873125" rtl="0" eaLnBrk="0" fontAlgn="base" hangingPunct="0">
        <a:spcBef>
          <a:spcPct val="20000"/>
        </a:spcBef>
        <a:spcAft>
          <a:spcPct val="0"/>
        </a:spcAft>
        <a:buChar char="»"/>
        <a:defRPr sz="1000">
          <a:solidFill>
            <a:schemeClr val="tx1"/>
          </a:solidFill>
          <a:latin typeface="+mn-lt"/>
          <a:cs typeface="+mn-cs"/>
        </a:defRPr>
      </a:lvl8pPr>
      <a:lvl9pPr marL="3792538" indent="-219075" algn="l" defTabSz="873125" rtl="0" eaLnBrk="0" fontAlgn="base" hangingPunct="0">
        <a:spcBef>
          <a:spcPct val="20000"/>
        </a:spcBef>
        <a:spcAft>
          <a:spcPct val="0"/>
        </a:spcAft>
        <a:buChar char="»"/>
        <a:defRPr sz="1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1417638"/>
          </a:xfrm>
          <a:prstGeom prst="rect">
            <a:avLst/>
          </a:prstGeom>
          <a:solidFill>
            <a:srgbClr val="00205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051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193675"/>
            <a:ext cx="57896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AU" altLang="en-US" smtClean="0"/>
          </a:p>
        </p:txBody>
      </p:sp>
      <p:sp>
        <p:nvSpPr>
          <p:cNvPr id="205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5735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AU" altLang="en-US" smtClean="0"/>
          </a:p>
        </p:txBody>
      </p:sp>
      <p:sp>
        <p:nvSpPr>
          <p:cNvPr id="1029" name="TextBox 11"/>
          <p:cNvSpPr txBox="1">
            <a:spLocks noChangeArrowheads="1"/>
          </p:cNvSpPr>
          <p:nvPr/>
        </p:nvSpPr>
        <p:spPr bwMode="auto">
          <a:xfrm>
            <a:off x="10737850" y="1812925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endParaRPr lang="en-US" altLang="en-US"/>
          </a:p>
        </p:txBody>
      </p:sp>
      <p:sp>
        <p:nvSpPr>
          <p:cNvPr id="1030" name="TextBox 14"/>
          <p:cNvSpPr txBox="1">
            <a:spLocks noChangeArrowheads="1"/>
          </p:cNvSpPr>
          <p:nvPr/>
        </p:nvSpPr>
        <p:spPr bwMode="auto">
          <a:xfrm>
            <a:off x="10610850" y="61198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endParaRPr lang="en-US" altLang="en-US"/>
          </a:p>
        </p:txBody>
      </p:sp>
      <p:sp>
        <p:nvSpPr>
          <p:cNvPr id="16" name="Rectangle 15"/>
          <p:cNvSpPr/>
          <p:nvPr/>
        </p:nvSpPr>
        <p:spPr>
          <a:xfrm flipH="1">
            <a:off x="0" y="6442075"/>
            <a:ext cx="9144000" cy="415925"/>
          </a:xfrm>
          <a:prstGeom prst="rect">
            <a:avLst/>
          </a:prstGeom>
          <a:solidFill>
            <a:srgbClr val="00205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32" name="TextBox 16"/>
          <p:cNvSpPr txBox="1">
            <a:spLocks noChangeArrowheads="1"/>
          </p:cNvSpPr>
          <p:nvPr/>
        </p:nvSpPr>
        <p:spPr bwMode="auto">
          <a:xfrm>
            <a:off x="10356850" y="5634038"/>
            <a:ext cx="1841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endParaRPr lang="en-US" altLang="en-US"/>
          </a:p>
        </p:txBody>
      </p:sp>
      <p:sp>
        <p:nvSpPr>
          <p:cNvPr id="1033" name="TextBox 17"/>
          <p:cNvSpPr txBox="1">
            <a:spLocks noChangeArrowheads="1"/>
          </p:cNvSpPr>
          <p:nvPr/>
        </p:nvSpPr>
        <p:spPr bwMode="auto">
          <a:xfrm>
            <a:off x="10067925" y="5207000"/>
            <a:ext cx="1841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endParaRPr lang="en-US" altLang="en-US"/>
          </a:p>
        </p:txBody>
      </p:sp>
      <p:pic>
        <p:nvPicPr>
          <p:cNvPr id="2058" name="Picture 19" descr="ejm_logo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3525" y="6513513"/>
            <a:ext cx="2173288" cy="26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9" name="Picture 3" descr="Logo_powerpoint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2413" y="395288"/>
            <a:ext cx="2241550" cy="623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Date Placeholder 1"/>
          <p:cNvSpPr txBox="1">
            <a:spLocks/>
          </p:cNvSpPr>
          <p:nvPr/>
        </p:nvSpPr>
        <p:spPr>
          <a:xfrm>
            <a:off x="0" y="6442075"/>
            <a:ext cx="9144000" cy="409575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defRPr/>
            </a:pPr>
            <a:r>
              <a:rPr lang="en-AU" altLang="en-US" sz="10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- </a:t>
            </a:r>
            <a:fld id="{555BDB1D-826C-4455-BC5D-AAC76792B88C}" type="slidenum">
              <a:rPr lang="en-AU" altLang="en-US" sz="10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 algn="ctr">
                <a:defRPr/>
              </a:pPr>
              <a:t>‹#›</a:t>
            </a:fld>
            <a:r>
              <a:rPr lang="en-AU" altLang="en-US" sz="10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-</a:t>
            </a:r>
          </a:p>
        </p:txBody>
      </p:sp>
      <p:sp>
        <p:nvSpPr>
          <p:cNvPr id="14" name="Date Placeholder 1"/>
          <p:cNvSpPr>
            <a:spLocks noGrp="1"/>
          </p:cNvSpPr>
          <p:nvPr>
            <p:ph type="dt" sz="half" idx="2"/>
          </p:nvPr>
        </p:nvSpPr>
        <p:spPr>
          <a:xfrm>
            <a:off x="323850" y="6442075"/>
            <a:ext cx="1809750" cy="4095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0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altLang="en-US" smtClean="0"/>
              <a:t>SMUG 2016</a:t>
            </a:r>
            <a:endParaRPr lang="en-AU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4" r:id="rId1"/>
    <p:sldLayoutId id="2147483825" r:id="rId2"/>
    <p:sldLayoutId id="2147483826" r:id="rId3"/>
    <p:sldLayoutId id="2147483827" r:id="rId4"/>
    <p:sldLayoutId id="2147483828" r:id="rId5"/>
    <p:sldLayoutId id="2147483829" r:id="rId6"/>
    <p:sldLayoutId id="2147483830" r:id="rId7"/>
    <p:sldLayoutId id="2147483831" r:id="rId8"/>
    <p:sldLayoutId id="2147483832" r:id="rId9"/>
    <p:sldLayoutId id="2147483833" r:id="rId10"/>
    <p:sldLayoutId id="2147483834" r:id="rId11"/>
    <p:sldLayoutId id="2147483836" r:id="rId12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200" b="1" kern="1200">
          <a:solidFill>
            <a:schemeClr val="bg1"/>
          </a:solidFill>
          <a:latin typeface="Arial"/>
          <a:ea typeface="+mj-ea"/>
          <a:cs typeface="Arial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pitchFamily="34" charset="0"/>
          <a:cs typeface="Arial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pitchFamily="34" charset="0"/>
          <a:cs typeface="Arial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pitchFamily="34" charset="0"/>
          <a:cs typeface="Arial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pitchFamily="34" charset="0"/>
          <a:cs typeface="Arial" pitchFamily="34" charset="0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pitchFamily="34" charset="0"/>
          <a:cs typeface="Arial" pitchFamily="34" charset="0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pitchFamily="34" charset="0"/>
          <a:cs typeface="Arial" pitchFamily="34" charset="0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pitchFamily="34" charset="0"/>
          <a:cs typeface="Arial" pitchFamily="34" charset="0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 eaLnBrk="1" hangingPunct="1"/>
            <a:r>
              <a:rPr lang="en-AU" altLang="en-US" sz="42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SCATS Update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924175"/>
            <a:ext cx="6400800" cy="2714625"/>
          </a:xfrm>
        </p:spPr>
        <p:txBody>
          <a:bodyPr>
            <a:normAutofit lnSpcReduction="10000"/>
          </a:bodyPr>
          <a:lstStyle/>
          <a:p>
            <a:pPr eaLnBrk="1" hangingPunct="1">
              <a:buFontTx/>
              <a:buNone/>
              <a:defRPr/>
            </a:pPr>
            <a:endParaRPr lang="en-AU" altLang="en-US" sz="4200" dirty="0" smtClean="0"/>
          </a:p>
          <a:p>
            <a:pPr eaLnBrk="1" hangingPunct="1">
              <a:buFont typeface="Arial" pitchFamily="34" charset="0"/>
              <a:buNone/>
              <a:defRPr/>
            </a:pPr>
            <a:endParaRPr lang="en-AU" altLang="en-US" sz="3000" dirty="0" smtClean="0">
              <a:solidFill>
                <a:schemeClr val="tx1"/>
              </a:solidFill>
            </a:endParaRPr>
          </a:p>
          <a:p>
            <a:pPr eaLnBrk="1" hangingPunct="1">
              <a:buFont typeface="Arial" pitchFamily="34" charset="0"/>
              <a:buNone/>
              <a:defRPr/>
            </a:pPr>
            <a:endParaRPr lang="en-AU" altLang="en-US" sz="3000" dirty="0" smtClean="0">
              <a:solidFill>
                <a:schemeClr val="tx1"/>
              </a:solidFill>
            </a:endParaRPr>
          </a:p>
          <a:p>
            <a:pPr eaLnBrk="1" hangingPunct="1">
              <a:buFontTx/>
              <a:buNone/>
              <a:defRPr/>
            </a:pPr>
            <a:r>
              <a:rPr lang="en-AU" altLang="en-US" dirty="0" smtClean="0">
                <a:solidFill>
                  <a:schemeClr val="tx1"/>
                </a:solidFill>
              </a:rPr>
              <a:t>SNUG, February 2017</a:t>
            </a:r>
          </a:p>
          <a:p>
            <a:pPr eaLnBrk="1" hangingPunct="1">
              <a:buFontTx/>
              <a:buNone/>
              <a:defRPr/>
            </a:pPr>
            <a:r>
              <a:rPr lang="en-AU" altLang="en-US" dirty="0" smtClean="0">
                <a:solidFill>
                  <a:schemeClr val="tx1"/>
                </a:solidFill>
              </a:rPr>
              <a:t>Tauranga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SBC 2: upstream detection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M</a:t>
            </a:r>
            <a:r>
              <a:rPr lang="en-AU" dirty="0" smtClean="0"/>
              <a:t>easure </a:t>
            </a:r>
            <a:r>
              <a:rPr lang="en-AU" dirty="0"/>
              <a:t>all arriving vehicles, including queued vehicles, using mid-link upstream </a:t>
            </a:r>
            <a:r>
              <a:rPr lang="en-AU" dirty="0" smtClean="0"/>
              <a:t>detectors</a:t>
            </a:r>
          </a:p>
          <a:p>
            <a:r>
              <a:rPr lang="en-AU" dirty="0" smtClean="0"/>
              <a:t>Improve </a:t>
            </a:r>
            <a:r>
              <a:rPr lang="en-AU" dirty="0"/>
              <a:t>SCATS real-time optimisation at the downstream traffic </a:t>
            </a:r>
            <a:r>
              <a:rPr lang="en-AU" dirty="0" smtClean="0"/>
              <a:t>signals</a:t>
            </a:r>
          </a:p>
          <a:p>
            <a:r>
              <a:rPr lang="en-AU" dirty="0" smtClean="0"/>
              <a:t>Combine with SBC1 (detection technology + associated SCATS algorithm changes)</a:t>
            </a:r>
          </a:p>
          <a:p>
            <a:r>
              <a:rPr lang="en-AU" dirty="0" smtClean="0"/>
              <a:t>Improve congestion measurement</a:t>
            </a:r>
          </a:p>
          <a:p>
            <a:pPr lvl="1"/>
            <a:r>
              <a:rPr lang="en-AU" dirty="0"/>
              <a:t>slow short vehicle from an efficient, fast long truck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494117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SBC 3: external detectors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AU" dirty="0" smtClean="0"/>
              <a:t>Enable use of IP base detectors</a:t>
            </a:r>
          </a:p>
          <a:p>
            <a:r>
              <a:rPr lang="en-AU" dirty="0" smtClean="0"/>
              <a:t>Provide drivers for converting continuous detection to SCATS input (Vo, </a:t>
            </a:r>
            <a:r>
              <a:rPr lang="en-AU" dirty="0" err="1" smtClean="0"/>
              <a:t>NonOcc</a:t>
            </a:r>
            <a:r>
              <a:rPr lang="en-AU" dirty="0" smtClean="0"/>
              <a:t>)</a:t>
            </a:r>
          </a:p>
          <a:p>
            <a:r>
              <a:rPr lang="en-AU" dirty="0" smtClean="0"/>
              <a:t>Provide interface delivering speed and length of each vehicle/pedestrians</a:t>
            </a:r>
          </a:p>
          <a:p>
            <a:r>
              <a:rPr lang="en-AU" dirty="0" smtClean="0"/>
              <a:t>Ability to define SI in a region from external sources 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722171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altLang="en-US" dirty="0" smtClean="0">
                <a:latin typeface="Arial" charset="0"/>
                <a:cs typeface="Arial" charset="0"/>
              </a:rPr>
              <a:t>SCATS Update – Feb 2017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SCATS 6.9.3 CR – </a:t>
            </a:r>
            <a:r>
              <a:rPr lang="en-AU" dirty="0" smtClean="0"/>
              <a:t>reported issues</a:t>
            </a:r>
          </a:p>
          <a:p>
            <a:r>
              <a:rPr lang="en-AU" dirty="0" smtClean="0"/>
              <a:t>SCATS 6.10 CR</a:t>
            </a:r>
          </a:p>
          <a:p>
            <a:pPr lvl="1"/>
            <a:r>
              <a:rPr lang="en-AU" dirty="0" smtClean="0"/>
              <a:t>New features</a:t>
            </a:r>
          </a:p>
          <a:p>
            <a:pPr lvl="1"/>
            <a:r>
              <a:rPr lang="en-AU" dirty="0" smtClean="0"/>
              <a:t>VC5.1 trial results</a:t>
            </a:r>
          </a:p>
          <a:p>
            <a:pPr lvl="1"/>
            <a:r>
              <a:rPr lang="en-AU" dirty="0" smtClean="0"/>
              <a:t>SCATS Priority Engine (SPE) trial results</a:t>
            </a:r>
          </a:p>
          <a:p>
            <a:r>
              <a:rPr lang="en-AU" dirty="0" smtClean="0"/>
              <a:t>Planned work packages</a:t>
            </a:r>
          </a:p>
          <a:p>
            <a:pPr lvl="1"/>
            <a:r>
              <a:rPr lang="en-AU" dirty="0" smtClean="0"/>
              <a:t>Vehicle detection technology</a:t>
            </a:r>
          </a:p>
          <a:p>
            <a:pPr lvl="1"/>
            <a:r>
              <a:rPr lang="en-AU" dirty="0" smtClean="0"/>
              <a:t>Upstream vehic</a:t>
            </a:r>
            <a:r>
              <a:rPr lang="en-AU" dirty="0" smtClean="0"/>
              <a:t>le detection</a:t>
            </a:r>
          </a:p>
          <a:p>
            <a:pPr lvl="1"/>
            <a:r>
              <a:rPr lang="en-AU" dirty="0" smtClean="0"/>
              <a:t>External detectors</a:t>
            </a:r>
          </a:p>
          <a:p>
            <a:endParaRPr lang="en-AU" dirty="0" smtClean="0"/>
          </a:p>
          <a:p>
            <a:endParaRPr lang="en-AU" dirty="0" smtClean="0"/>
          </a:p>
          <a:p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altLang="en-US" dirty="0" smtClean="0">
                <a:latin typeface="Arial" charset="0"/>
                <a:cs typeface="Arial" charset="0"/>
              </a:rPr>
              <a:t>SCATS 6.9.3 CR - Issues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AU" altLang="en-US" dirty="0">
                <a:latin typeface="Arial" charset="0"/>
                <a:cs typeface="Arial" charset="0"/>
              </a:rPr>
              <a:t>Pedestrian movement terminates on expiration of minimum green </a:t>
            </a:r>
            <a:r>
              <a:rPr lang="en-AU" altLang="en-US" dirty="0" smtClean="0">
                <a:latin typeface="Arial" charset="0"/>
                <a:cs typeface="Arial" charset="0"/>
              </a:rPr>
              <a:t>interval</a:t>
            </a:r>
          </a:p>
          <a:p>
            <a:pPr lvl="1" eaLnBrk="1" hangingPunct="1"/>
            <a:r>
              <a:rPr lang="en-AU" altLang="en-US" dirty="0" smtClean="0">
                <a:latin typeface="Arial" charset="0"/>
                <a:cs typeface="Arial" charset="0"/>
              </a:rPr>
              <a:t>RPS before NXP</a:t>
            </a:r>
            <a:endParaRPr lang="en-AU" altLang="en-US" dirty="0">
              <a:latin typeface="Arial" charset="0"/>
              <a:cs typeface="Arial" charset="0"/>
            </a:endParaRPr>
          </a:p>
          <a:p>
            <a:pPr eaLnBrk="1" hangingPunct="1"/>
            <a:r>
              <a:rPr lang="en-AU" altLang="en-US" dirty="0">
                <a:latin typeface="Arial" charset="0"/>
                <a:cs typeface="Arial" charset="0"/>
              </a:rPr>
              <a:t>Phase gap events not recorded </a:t>
            </a:r>
            <a:r>
              <a:rPr lang="en-AU" altLang="en-US" dirty="0" smtClean="0">
                <a:latin typeface="Arial" charset="0"/>
                <a:cs typeface="Arial" charset="0"/>
              </a:rPr>
              <a:t>as specified</a:t>
            </a:r>
          </a:p>
          <a:p>
            <a:pPr eaLnBrk="1" hangingPunct="1"/>
            <a:r>
              <a:rPr lang="en-AU" altLang="en-US" dirty="0" smtClean="0">
                <a:latin typeface="Arial" charset="0"/>
                <a:cs typeface="Arial" charset="0"/>
              </a:rPr>
              <a:t>Rare incorrect VC 5.x recognition</a:t>
            </a:r>
          </a:p>
          <a:p>
            <a:pPr lvl="1" eaLnBrk="1" hangingPunct="1"/>
            <a:r>
              <a:rPr lang="en-AU" altLang="en-US" dirty="0" smtClean="0">
                <a:latin typeface="Arial" charset="0"/>
                <a:cs typeface="Arial" charset="0"/>
              </a:rPr>
              <a:t>Communication stalls – set to VC=4!</a:t>
            </a:r>
            <a:endParaRPr lang="en-AU" altLang="en-US" dirty="0" smtClean="0">
              <a:latin typeface="Arial" charset="0"/>
              <a:cs typeface="Arial" charset="0"/>
            </a:endParaRPr>
          </a:p>
          <a:p>
            <a:pPr eaLnBrk="1" hangingPunct="1"/>
            <a:r>
              <a:rPr lang="en-AU" altLang="en-US" dirty="0" smtClean="0">
                <a:latin typeface="Arial" charset="0"/>
                <a:cs typeface="Arial" charset="0"/>
              </a:rPr>
              <a:t>Patch released 6.9.3 Build 21</a:t>
            </a:r>
          </a:p>
          <a:p>
            <a:pPr eaLnBrk="1" hangingPunct="1"/>
            <a:endParaRPr lang="en-AU" altLang="en-US" dirty="0" smtClean="0">
              <a:latin typeface="Arial" charset="0"/>
              <a:cs typeface="Arial" charset="0"/>
            </a:endParaRPr>
          </a:p>
          <a:p>
            <a:pPr eaLnBrk="1" hangingPunct="1"/>
            <a:r>
              <a:rPr lang="en-AU" altLang="en-US" dirty="0" smtClean="0">
                <a:latin typeface="Arial" charset="0"/>
                <a:cs typeface="Arial" charset="0"/>
              </a:rPr>
              <a:t>If CL &gt; 180 seconds, </a:t>
            </a:r>
            <a:r>
              <a:rPr lang="en-AU" altLang="en-US" dirty="0" smtClean="0">
                <a:latin typeface="Arial" charset="0"/>
                <a:cs typeface="Arial" charset="0"/>
              </a:rPr>
              <a:t>SK=AR! fails</a:t>
            </a:r>
            <a:endParaRPr lang="en-AU" altLang="en-US" dirty="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altLang="en-US" dirty="0" smtClean="0">
                <a:latin typeface="Arial" charset="0"/>
                <a:cs typeface="Arial" charset="0"/>
              </a:rPr>
              <a:t>SCATS 6.10 CR – </a:t>
            </a:r>
            <a:r>
              <a:rPr lang="en-AU" altLang="en-US" dirty="0" smtClean="0">
                <a:latin typeface="Arial" charset="0"/>
                <a:cs typeface="Arial" charset="0"/>
              </a:rPr>
              <a:t>prepared</a:t>
            </a:r>
            <a:endParaRPr lang="en-AU" altLang="en-US" dirty="0" smtClean="0">
              <a:latin typeface="Arial" charset="0"/>
              <a:cs typeface="Arial" charset="0"/>
            </a:endParaRP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457200" y="1639341"/>
            <a:ext cx="8229600" cy="4525963"/>
          </a:xfrm>
        </p:spPr>
        <p:txBody>
          <a:bodyPr/>
          <a:lstStyle/>
          <a:p>
            <a:pPr eaLnBrk="1" hangingPunct="1"/>
            <a:r>
              <a:rPr lang="en-AU" altLang="en-US" dirty="0" smtClean="0">
                <a:latin typeface="Arial" charset="0"/>
                <a:cs typeface="Arial" charset="0"/>
              </a:rPr>
              <a:t>New </a:t>
            </a:r>
            <a:r>
              <a:rPr lang="en-AU" altLang="en-US" dirty="0">
                <a:latin typeface="Arial" charset="0"/>
                <a:cs typeface="Arial" charset="0"/>
              </a:rPr>
              <a:t>ITS interface</a:t>
            </a:r>
          </a:p>
          <a:p>
            <a:pPr lvl="1" eaLnBrk="1" hangingPunct="1"/>
            <a:r>
              <a:rPr lang="en-AU" altLang="en-US" dirty="0">
                <a:latin typeface="Arial" charset="0"/>
                <a:cs typeface="Arial" charset="0"/>
              </a:rPr>
              <a:t>System status</a:t>
            </a:r>
          </a:p>
          <a:p>
            <a:pPr lvl="1" eaLnBrk="1" hangingPunct="1"/>
            <a:r>
              <a:rPr lang="en-AU" altLang="en-US" dirty="0">
                <a:latin typeface="Arial" charset="0"/>
                <a:cs typeface="Arial" charset="0"/>
              </a:rPr>
              <a:t>Intersection status/monitor</a:t>
            </a:r>
          </a:p>
          <a:p>
            <a:pPr lvl="1" eaLnBrk="1" hangingPunct="1"/>
            <a:r>
              <a:rPr lang="en-AU" altLang="en-US" dirty="0">
                <a:latin typeface="Arial" charset="0"/>
                <a:cs typeface="Arial" charset="0"/>
              </a:rPr>
              <a:t>Scheduled Dwell replacing GWR</a:t>
            </a:r>
          </a:p>
          <a:p>
            <a:pPr eaLnBrk="1" hangingPunct="1"/>
            <a:r>
              <a:rPr lang="en-AU" altLang="en-US" dirty="0" smtClean="0">
                <a:latin typeface="Arial" charset="0"/>
                <a:cs typeface="Arial" charset="0"/>
              </a:rPr>
              <a:t>SDS </a:t>
            </a:r>
            <a:r>
              <a:rPr lang="en-AU" altLang="en-US" dirty="0" smtClean="0">
                <a:latin typeface="Arial" charset="0"/>
                <a:cs typeface="Arial" charset="0"/>
              </a:rPr>
              <a:t>support – TransIS replacement</a:t>
            </a:r>
          </a:p>
          <a:p>
            <a:pPr lvl="2" eaLnBrk="1" hangingPunct="1"/>
            <a:r>
              <a:rPr lang="en-AU" altLang="en-US" dirty="0" smtClean="0">
                <a:latin typeface="Arial" charset="0"/>
                <a:cs typeface="Arial" charset="0"/>
              </a:rPr>
              <a:t>SPaT map and message</a:t>
            </a:r>
          </a:p>
          <a:p>
            <a:pPr lvl="2" eaLnBrk="1" hangingPunct="1"/>
            <a:r>
              <a:rPr lang="en-AU" altLang="en-US" dirty="0" smtClean="0">
                <a:latin typeface="Arial" charset="0"/>
                <a:cs typeface="Arial" charset="0"/>
              </a:rPr>
              <a:t>SSDI </a:t>
            </a:r>
            <a:r>
              <a:rPr lang="en-AU" altLang="en-US" dirty="0">
                <a:latin typeface="Arial" charset="0"/>
                <a:cs typeface="Arial" charset="0"/>
              </a:rPr>
              <a:t>– spatial </a:t>
            </a:r>
            <a:r>
              <a:rPr lang="en-AU" altLang="en-US" dirty="0" smtClean="0">
                <a:latin typeface="Arial" charset="0"/>
                <a:cs typeface="Arial" charset="0"/>
              </a:rPr>
              <a:t>support for measured data</a:t>
            </a:r>
            <a:endParaRPr lang="en-AU" altLang="en-US" dirty="0">
              <a:latin typeface="Arial" charset="0"/>
              <a:cs typeface="Arial" charset="0"/>
            </a:endParaRPr>
          </a:p>
          <a:p>
            <a:pPr eaLnBrk="1" hangingPunct="1"/>
            <a:r>
              <a:rPr lang="en-US" altLang="en-US" dirty="0" smtClean="0">
                <a:latin typeface="Arial" charset="0"/>
                <a:cs typeface="Arial" charset="0"/>
              </a:rPr>
              <a:t>SPE</a:t>
            </a:r>
            <a:endParaRPr lang="en-US" altLang="en-US" dirty="0">
              <a:latin typeface="Arial" charset="0"/>
              <a:cs typeface="Arial" charset="0"/>
            </a:endParaRPr>
          </a:p>
          <a:p>
            <a:pPr lvl="1" eaLnBrk="1" hangingPunct="1"/>
            <a:r>
              <a:rPr lang="en-US" altLang="en-US" dirty="0">
                <a:latin typeface="Arial" charset="0"/>
                <a:cs typeface="Arial" charset="0"/>
              </a:rPr>
              <a:t>SPE-Web interface</a:t>
            </a:r>
          </a:p>
          <a:p>
            <a:pPr lvl="1" eaLnBrk="1" hangingPunct="1"/>
            <a:r>
              <a:rPr lang="en-US" altLang="en-US" dirty="0">
                <a:latin typeface="Arial" charset="0"/>
                <a:cs typeface="Arial" charset="0"/>
              </a:rPr>
              <a:t>Spatial queries instead of SCATS centric</a:t>
            </a:r>
          </a:p>
          <a:p>
            <a:pPr lvl="1" eaLnBrk="1" hangingPunct="1"/>
            <a:endParaRPr lang="en-AU" altLang="en-US" dirty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AU" altLang="en-US" dirty="0" smtClean="0">
                <a:latin typeface="Arial" charset="0"/>
                <a:cs typeface="Arial" charset="0"/>
              </a:rPr>
              <a:t>SCATS 6.10 CR - </a:t>
            </a:r>
            <a:r>
              <a:rPr lang="en-AU" altLang="en-US" dirty="0">
                <a:latin typeface="Arial" charset="0"/>
                <a:cs typeface="Arial" charset="0"/>
              </a:rPr>
              <a:t>cont’d</a:t>
            </a:r>
            <a:endParaRPr lang="en-AU" altLang="en-US" dirty="0" smtClean="0">
              <a:latin typeface="Arial" charset="0"/>
              <a:cs typeface="Arial" charset="0"/>
            </a:endParaRP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AU" altLang="en-US" dirty="0" smtClean="0">
                <a:latin typeface="Arial" charset="0"/>
                <a:cs typeface="Arial" charset="0"/>
              </a:rPr>
              <a:t>SCATS SIM Repeatability</a:t>
            </a:r>
          </a:p>
          <a:p>
            <a:pPr eaLnBrk="1" hangingPunct="1"/>
            <a:endParaRPr lang="en-AU" altLang="en-US" dirty="0" smtClean="0">
              <a:latin typeface="Arial" charset="0"/>
              <a:cs typeface="Arial" charset="0"/>
            </a:endParaRPr>
          </a:p>
          <a:p>
            <a:pPr eaLnBrk="1" hangingPunct="1"/>
            <a:r>
              <a:rPr lang="en-US" altLang="en-US" dirty="0" smtClean="0">
                <a:latin typeface="Arial" charset="0"/>
                <a:cs typeface="Arial" charset="0"/>
              </a:rPr>
              <a:t>Access: support </a:t>
            </a:r>
            <a:r>
              <a:rPr lang="en-US" altLang="en-US" dirty="0" smtClean="0">
                <a:latin typeface="Arial" charset="0"/>
                <a:cs typeface="Arial" charset="0"/>
              </a:rPr>
              <a:t>new operating systems </a:t>
            </a:r>
            <a:endParaRPr lang="en-US" altLang="en-US" dirty="0" smtClean="0">
              <a:latin typeface="Arial" charset="0"/>
              <a:cs typeface="Arial" charset="0"/>
            </a:endParaRPr>
          </a:p>
          <a:p>
            <a:pPr lvl="1" eaLnBrk="1" hangingPunct="1"/>
            <a:r>
              <a:rPr lang="en-US" altLang="en-US" dirty="0" smtClean="0">
                <a:latin typeface="Arial" charset="0"/>
                <a:cs typeface="Arial" charset="0"/>
              </a:rPr>
              <a:t>Windows 10</a:t>
            </a:r>
          </a:p>
          <a:p>
            <a:pPr lvl="1" eaLnBrk="1" hangingPunct="1"/>
            <a:r>
              <a:rPr lang="en-US" altLang="en-US" dirty="0" smtClean="0">
                <a:latin typeface="Arial" charset="0"/>
                <a:cs typeface="Arial" charset="0"/>
              </a:rPr>
              <a:t>Access uses true-type font</a:t>
            </a:r>
          </a:p>
          <a:p>
            <a:pPr lvl="1" eaLnBrk="1" hangingPunct="1"/>
            <a:r>
              <a:rPr lang="en-US" altLang="en-US" dirty="0" smtClean="0">
                <a:latin typeface="Arial" charset="0"/>
                <a:cs typeface="Arial" charset="0"/>
              </a:rPr>
              <a:t>Unlimited VR</a:t>
            </a:r>
          </a:p>
          <a:p>
            <a:pPr lvl="1" eaLnBrk="1" hangingPunct="1"/>
            <a:r>
              <a:rPr lang="en-US" altLang="en-US" dirty="0" smtClean="0">
                <a:latin typeface="Arial" charset="0"/>
                <a:cs typeface="Arial" charset="0"/>
              </a:rPr>
              <a:t>Increased the number of scheduler items</a:t>
            </a:r>
            <a:endParaRPr lang="en-US" altLang="en-US" dirty="0" smtClean="0">
              <a:latin typeface="Arial" charset="0"/>
              <a:cs typeface="Arial" charset="0"/>
            </a:endParaRPr>
          </a:p>
          <a:p>
            <a:pPr lvl="1" eaLnBrk="1" hangingPunct="1"/>
            <a:r>
              <a:rPr lang="en-US" altLang="en-US" dirty="0" smtClean="0">
                <a:latin typeface="Arial" charset="0"/>
                <a:cs typeface="Arial" charset="0"/>
              </a:rPr>
              <a:t>Provide SS fallback reason</a:t>
            </a:r>
          </a:p>
          <a:p>
            <a:pPr lvl="1" eaLnBrk="1" hangingPunct="1"/>
            <a:r>
              <a:rPr lang="en-US" altLang="en-US" dirty="0" smtClean="0">
                <a:latin typeface="Arial" charset="0"/>
                <a:cs typeface="Arial" charset="0"/>
              </a:rPr>
              <a:t>Show last 4 voted SP, LP, marriage</a:t>
            </a:r>
            <a:endParaRPr lang="en-US" altLang="en-US" dirty="0" smtClean="0">
              <a:latin typeface="Arial" charset="0"/>
              <a:cs typeface="Arial" charset="0"/>
            </a:endParaRPr>
          </a:p>
          <a:p>
            <a:pPr eaLnBrk="1" hangingPunct="1"/>
            <a:endParaRPr lang="en-US" altLang="en-US" dirty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VC5.1 trial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4 x each controller type deployed</a:t>
            </a:r>
          </a:p>
          <a:p>
            <a:r>
              <a:rPr lang="en-AU" dirty="0" smtClean="0"/>
              <a:t>True signal group state – verified</a:t>
            </a:r>
          </a:p>
          <a:p>
            <a:r>
              <a:rPr lang="en-AU" dirty="0" smtClean="0"/>
              <a:t>Intersection fallback - verified</a:t>
            </a:r>
            <a:endParaRPr lang="en-AU" dirty="0"/>
          </a:p>
          <a:p>
            <a:endParaRPr lang="en-AU" dirty="0" smtClean="0"/>
          </a:p>
          <a:p>
            <a:r>
              <a:rPr lang="en-AU" dirty="0" smtClean="0"/>
              <a:t>Issues</a:t>
            </a:r>
          </a:p>
          <a:p>
            <a:pPr lvl="1"/>
            <a:r>
              <a:rPr lang="en-AU" dirty="0" smtClean="0"/>
              <a:t>SS fallback is not managed as specified</a:t>
            </a:r>
          </a:p>
          <a:p>
            <a:pPr lvl="1"/>
            <a:r>
              <a:rPr lang="en-AU" dirty="0" smtClean="0"/>
              <a:t>Detector state gets stuck on actuation</a:t>
            </a:r>
          </a:p>
          <a:p>
            <a:pPr lvl="1"/>
            <a:endParaRPr lang="en-AU" dirty="0" smtClean="0"/>
          </a:p>
          <a:p>
            <a:r>
              <a:rPr lang="en-AU" dirty="0" smtClean="0"/>
              <a:t>VC6.2 is now compiled (VC6.1 + VC5.1)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476030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SPE trial: PTIPS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PTIPS replacement</a:t>
            </a:r>
            <a:endParaRPr lang="en-A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708920"/>
            <a:ext cx="7861697" cy="25157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587259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SPE trial: TPE extension</a:t>
            </a:r>
            <a:endParaRPr lang="en-AU" dirty="0"/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1156115" y="1772816"/>
            <a:ext cx="6492240" cy="4073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00262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SBC 1: vehicle detection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Re-wiring </a:t>
            </a:r>
            <a:r>
              <a:rPr lang="en-AU" dirty="0"/>
              <a:t>of existing induction </a:t>
            </a:r>
            <a:r>
              <a:rPr lang="en-AU" dirty="0" smtClean="0"/>
              <a:t>loops</a:t>
            </a:r>
          </a:p>
          <a:p>
            <a:r>
              <a:rPr lang="en-AU" dirty="0" smtClean="0"/>
              <a:t>Provide </a:t>
            </a:r>
            <a:r>
              <a:rPr lang="en-AU" dirty="0"/>
              <a:t>information on travel speeds and </a:t>
            </a:r>
            <a:r>
              <a:rPr lang="en-AU" dirty="0" smtClean="0"/>
              <a:t>vehicle lengths</a:t>
            </a:r>
          </a:p>
          <a:p>
            <a:r>
              <a:rPr lang="en-AU" dirty="0" smtClean="0"/>
              <a:t>New detection technology:</a:t>
            </a:r>
          </a:p>
          <a:p>
            <a:pPr lvl="1"/>
            <a:r>
              <a:rPr lang="en-AU" dirty="0" smtClean="0"/>
              <a:t>Count on half loop</a:t>
            </a:r>
          </a:p>
          <a:p>
            <a:pPr lvl="1"/>
            <a:r>
              <a:rPr lang="en-AU" dirty="0" smtClean="0"/>
              <a:t>Calculate DS with full loop</a:t>
            </a:r>
          </a:p>
          <a:p>
            <a:pPr lvl="1"/>
            <a:r>
              <a:rPr lang="en-AU" dirty="0" smtClean="0"/>
              <a:t>Optimise </a:t>
            </a:r>
            <a:r>
              <a:rPr lang="en-AU" dirty="0"/>
              <a:t>the offset time between intersections</a:t>
            </a:r>
          </a:p>
        </p:txBody>
      </p:sp>
    </p:spTree>
    <p:extLst>
      <p:ext uri="{BB962C8B-B14F-4D97-AF65-F5344CB8AC3E}">
        <p14:creationId xmlns:p14="http://schemas.microsoft.com/office/powerpoint/2010/main" val="3837099538"/>
      </p:ext>
    </p:extLst>
  </p:cSld>
  <p:clrMapOvr>
    <a:masterClrMapping/>
  </p:clrMapOvr>
</p:sld>
</file>

<file path=ppt/theme/theme1.xml><?xml version="1.0" encoding="utf-8"?>
<a:theme xmlns:a="http://schemas.openxmlformats.org/drawingml/2006/main" name="Corporate_RTA">
  <a:themeElements>
    <a:clrScheme name="">
      <a:dk1>
        <a:srgbClr val="000000"/>
      </a:dk1>
      <a:lt1>
        <a:srgbClr val="FFFFFF"/>
      </a:lt1>
      <a:dk2>
        <a:srgbClr val="FFFFFF"/>
      </a:dk2>
      <a:lt2>
        <a:srgbClr val="999999"/>
      </a:lt2>
      <a:accent1>
        <a:srgbClr val="FF6600"/>
      </a:accent1>
      <a:accent2>
        <a:srgbClr val="6699FF"/>
      </a:accent2>
      <a:accent3>
        <a:srgbClr val="FFFFFF"/>
      </a:accent3>
      <a:accent4>
        <a:srgbClr val="000000"/>
      </a:accent4>
      <a:accent5>
        <a:srgbClr val="FFB8AA"/>
      </a:accent5>
      <a:accent6>
        <a:srgbClr val="5C8AE7"/>
      </a:accent6>
      <a:hlink>
        <a:srgbClr val="DF0303"/>
      </a:hlink>
      <a:folHlink>
        <a:srgbClr val="62BD19"/>
      </a:folHlink>
    </a:clrScheme>
    <a:fontScheme name="Corporate_RTA">
      <a:majorFont>
        <a:latin typeface="Gill Sans MT"/>
        <a:ea typeface=""/>
        <a:cs typeface="Arial"/>
      </a:majorFont>
      <a:minorFont>
        <a:latin typeface="Gill Sans MT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953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2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953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2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Corporate_RTA 1">
        <a:dk1>
          <a:srgbClr val="000000"/>
        </a:dk1>
        <a:lt1>
          <a:srgbClr val="FFFFFF"/>
        </a:lt1>
        <a:dk2>
          <a:srgbClr val="FFFFFF"/>
        </a:dk2>
        <a:lt2>
          <a:srgbClr val="999999"/>
        </a:lt2>
        <a:accent1>
          <a:srgbClr val="6699FF"/>
        </a:accent1>
        <a:accent2>
          <a:srgbClr val="FF6600"/>
        </a:accent2>
        <a:accent3>
          <a:srgbClr val="FFFFFF"/>
        </a:accent3>
        <a:accent4>
          <a:srgbClr val="000000"/>
        </a:accent4>
        <a:accent5>
          <a:srgbClr val="B8CAFF"/>
        </a:accent5>
        <a:accent6>
          <a:srgbClr val="E75C00"/>
        </a:accent6>
        <a:hlink>
          <a:srgbClr val="DF0303"/>
        </a:hlink>
        <a:folHlink>
          <a:srgbClr val="62BD1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rms_ppoint_template_con4 (2)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tnsw_rta_ppt_corporate_blue</Template>
  <TotalTime>5014</TotalTime>
  <Words>363</Words>
  <Application>Microsoft Office PowerPoint</Application>
  <PresentationFormat>On-screen Show (4:3)</PresentationFormat>
  <Paragraphs>79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Corporate_RTA</vt:lpstr>
      <vt:lpstr>rms_ppoint_template_con4 (2)</vt:lpstr>
      <vt:lpstr>SCATS Update</vt:lpstr>
      <vt:lpstr>SCATS Update – Feb 2017</vt:lpstr>
      <vt:lpstr>SCATS 6.9.3 CR - Issues</vt:lpstr>
      <vt:lpstr>SCATS 6.10 CR – prepared</vt:lpstr>
      <vt:lpstr>SCATS 6.10 CR - cont’d</vt:lpstr>
      <vt:lpstr>VC5.1 trial</vt:lpstr>
      <vt:lpstr>SPE trial: PTIPS</vt:lpstr>
      <vt:lpstr>SPE trial: TPE extension</vt:lpstr>
      <vt:lpstr>SBC 1: vehicle detection</vt:lpstr>
      <vt:lpstr>SBC 2: upstream detection</vt:lpstr>
      <vt:lpstr>SBC 3: external detectors</vt:lpstr>
    </vt:vector>
  </TitlesOfParts>
  <Manager>Andrew Mehaffey</Manager>
  <Company>Roads and Maritime Services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SCATS update SNUG 2017</dc:title>
  <dc:creator>Kamil Bagde</dc:creator>
  <cp:lastModifiedBy>bagdek</cp:lastModifiedBy>
  <cp:revision>123</cp:revision>
  <dcterms:created xsi:type="dcterms:W3CDTF">2011-02-04T03:25:56Z</dcterms:created>
  <dcterms:modified xsi:type="dcterms:W3CDTF">2017-02-20T09:04:56Z</dcterms:modified>
</cp:coreProperties>
</file>