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vsd" ContentType="application/vnd.visio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5"/>
  </p:sldMasterIdLst>
  <p:notesMasterIdLst>
    <p:notesMasterId r:id="rId15"/>
  </p:notesMasterIdLst>
  <p:handoutMasterIdLst>
    <p:handoutMasterId r:id="rId16"/>
  </p:handoutMasterIdLst>
  <p:sldIdLst>
    <p:sldId id="257" r:id="rId6"/>
    <p:sldId id="285" r:id="rId7"/>
    <p:sldId id="286" r:id="rId8"/>
    <p:sldId id="283" r:id="rId9"/>
    <p:sldId id="284" r:id="rId10"/>
    <p:sldId id="288" r:id="rId11"/>
    <p:sldId id="289" r:id="rId12"/>
    <p:sldId id="287" r:id="rId13"/>
    <p:sldId id="290" r:id="rId14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63" userDrawn="1">
          <p15:clr>
            <a:srgbClr val="A4A3A4"/>
          </p15:clr>
        </p15:guide>
        <p15:guide id="3" pos="55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lly Jones" initials="MJ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A71D"/>
    <a:srgbClr val="00456A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8251" autoAdjust="0"/>
  </p:normalViewPr>
  <p:slideViewPr>
    <p:cSldViewPr snapToGrid="0">
      <p:cViewPr varScale="1">
        <p:scale>
          <a:sx n="69" d="100"/>
          <a:sy n="69" d="100"/>
        </p:scale>
        <p:origin x="1886" y="82"/>
      </p:cViewPr>
      <p:guideLst>
        <p:guide orient="horz" pos="2160"/>
        <p:guide pos="363"/>
        <p:guide pos="55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2" d="100"/>
          <a:sy n="82" d="100"/>
        </p:scale>
        <p:origin x="397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E9557B-970B-4D14-8422-83EAF32FE2AB}" type="datetimeFigureOut">
              <a:rPr lang="en-US" smtClean="0"/>
              <a:t>2/22/2017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350EC2-7EFF-4D68-8464-801EEE540D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6110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4B2D55-D7EE-4723-B48D-3A45181A8AAC}" type="datetimeFigureOut">
              <a:rPr lang="en-US" smtClean="0"/>
              <a:t>2/22/2017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4FC29E-D198-4B75-B178-377B8A44B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457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New system</a:t>
            </a:r>
            <a:r>
              <a:rPr lang="en-US" baseline="0" dirty="0" smtClean="0"/>
              <a:t> installed to replace the old system at Penrose Bridge which originated in the late 80’s</a:t>
            </a:r>
          </a:p>
          <a:p>
            <a:r>
              <a:rPr lang="en-US" baseline="0" dirty="0" smtClean="0"/>
              <a:t>6 new full </a:t>
            </a:r>
            <a:r>
              <a:rPr lang="en-US" baseline="0" dirty="0" err="1" smtClean="0"/>
              <a:t>colour</a:t>
            </a:r>
            <a:r>
              <a:rPr lang="en-US" baseline="0" dirty="0" smtClean="0"/>
              <a:t> VMS installed </a:t>
            </a:r>
          </a:p>
          <a:p>
            <a:r>
              <a:rPr lang="en-US" baseline="0" dirty="0" smtClean="0"/>
              <a:t>6 New sensor sites with new conspicuous static signage</a:t>
            </a:r>
          </a:p>
          <a:p>
            <a:r>
              <a:rPr lang="en-US" baseline="0" dirty="0" smtClean="0"/>
              <a:t>System designed with support from human factors engineer</a:t>
            </a:r>
          </a:p>
          <a:p>
            <a:r>
              <a:rPr lang="en-US" baseline="0" dirty="0" smtClean="0"/>
              <a:t>New system has identified hundreds on illegal vehicles in the 4 months its been operating</a:t>
            </a:r>
          </a:p>
          <a:p>
            <a:r>
              <a:rPr lang="en-US" baseline="0" dirty="0" smtClean="0"/>
              <a:t>1 potentially disastrous vehicle strike already avoided.</a:t>
            </a:r>
          </a:p>
          <a:p>
            <a:r>
              <a:rPr lang="en-US" baseline="0" dirty="0" smtClean="0"/>
              <a:t>Many </a:t>
            </a:r>
            <a:r>
              <a:rPr lang="en-US" baseline="0" dirty="0" err="1" smtClean="0"/>
              <a:t>vehciles</a:t>
            </a:r>
            <a:r>
              <a:rPr lang="en-US" baseline="0" dirty="0" smtClean="0"/>
              <a:t> have been stopped and loads adjusted to get under bridge.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FC29E-D198-4B75-B178-377B8A44BBD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14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New system</a:t>
            </a:r>
            <a:r>
              <a:rPr lang="en-US" baseline="0" dirty="0" smtClean="0"/>
              <a:t> installed to replace the old system at Penrose Bridge which originated in the late 80’s</a:t>
            </a:r>
          </a:p>
          <a:p>
            <a:r>
              <a:rPr lang="en-US" baseline="0" dirty="0" smtClean="0"/>
              <a:t>6 new full </a:t>
            </a:r>
            <a:r>
              <a:rPr lang="en-US" baseline="0" dirty="0" err="1" smtClean="0"/>
              <a:t>colour</a:t>
            </a:r>
            <a:r>
              <a:rPr lang="en-US" baseline="0" dirty="0" smtClean="0"/>
              <a:t> VMS installed </a:t>
            </a:r>
          </a:p>
          <a:p>
            <a:r>
              <a:rPr lang="en-US" baseline="0" dirty="0" smtClean="0"/>
              <a:t>6 New sensor sites with new conspicuous static signage</a:t>
            </a:r>
          </a:p>
          <a:p>
            <a:r>
              <a:rPr lang="en-US" baseline="0" dirty="0" smtClean="0"/>
              <a:t>System designed with support from human factors engineer</a:t>
            </a:r>
          </a:p>
          <a:p>
            <a:r>
              <a:rPr lang="en-US" baseline="0" dirty="0" smtClean="0"/>
              <a:t>New system has identified hundreds on illegal vehicles in the 4 months its been operating</a:t>
            </a:r>
          </a:p>
          <a:p>
            <a:r>
              <a:rPr lang="en-US" baseline="0" dirty="0" smtClean="0"/>
              <a:t>1 potentially disastrous vehicle strike already avoided.</a:t>
            </a:r>
          </a:p>
          <a:p>
            <a:r>
              <a:rPr lang="en-US" baseline="0" dirty="0" smtClean="0"/>
              <a:t>Many </a:t>
            </a:r>
            <a:r>
              <a:rPr lang="en-US" baseline="0" dirty="0" err="1" smtClean="0"/>
              <a:t>vehciles</a:t>
            </a:r>
            <a:r>
              <a:rPr lang="en-US" baseline="0" dirty="0" smtClean="0"/>
              <a:t> have been stopped and loads adjusted to get under bridge.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FC29E-D198-4B75-B178-377B8A44BBD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1766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13 Full</a:t>
            </a:r>
            <a:r>
              <a:rPr lang="en-US" baseline="0" dirty="0" smtClean="0"/>
              <a:t> </a:t>
            </a:r>
            <a:r>
              <a:rPr lang="en-US" dirty="0" err="1" smtClean="0"/>
              <a:t>Colour</a:t>
            </a:r>
            <a:r>
              <a:rPr lang="en-US" dirty="0" smtClean="0"/>
              <a:t> Full</a:t>
            </a:r>
            <a:r>
              <a:rPr lang="en-US" baseline="0" dirty="0" smtClean="0"/>
              <a:t> size motorway</a:t>
            </a:r>
            <a:r>
              <a:rPr lang="en-US" dirty="0" smtClean="0"/>
              <a:t> VMS installed by AMA</a:t>
            </a:r>
          </a:p>
          <a:p>
            <a:r>
              <a:rPr lang="en-US" dirty="0" err="1" smtClean="0"/>
              <a:t>Waterview</a:t>
            </a:r>
            <a:r>
              <a:rPr lang="en-US" baseline="0" dirty="0" smtClean="0"/>
              <a:t> Connection now installing </a:t>
            </a:r>
            <a:r>
              <a:rPr lang="en-US" baseline="0" dirty="0" err="1" smtClean="0"/>
              <a:t>colour</a:t>
            </a:r>
            <a:r>
              <a:rPr lang="en-US" baseline="0" dirty="0" smtClean="0"/>
              <a:t> signs</a:t>
            </a:r>
          </a:p>
          <a:p>
            <a:r>
              <a:rPr lang="en-US" baseline="0" dirty="0" smtClean="0"/>
              <a:t>All other capital project in Auckland now delivering </a:t>
            </a:r>
            <a:r>
              <a:rPr lang="en-US" baseline="0" dirty="0" err="1" smtClean="0"/>
              <a:t>colour</a:t>
            </a:r>
            <a:r>
              <a:rPr lang="en-US" baseline="0" dirty="0" smtClean="0"/>
              <a:t> signs.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FC29E-D198-4B75-B178-377B8A44BBD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5771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Traveller</a:t>
            </a:r>
            <a:r>
              <a:rPr lang="en-US" dirty="0" smtClean="0"/>
              <a:t> information screen</a:t>
            </a:r>
          </a:p>
          <a:p>
            <a:r>
              <a:rPr lang="en-US" dirty="0" smtClean="0"/>
              <a:t>AMA have developed traveler information feeds for major transport nodes to provide traveler information based on NZTA traffic feeds.</a:t>
            </a:r>
          </a:p>
          <a:p>
            <a:r>
              <a:rPr lang="en-US" dirty="0" smtClean="0"/>
              <a:t>This will be free to use and will initially be installed at Auckland Airport </a:t>
            </a:r>
          </a:p>
          <a:p>
            <a:r>
              <a:rPr lang="en-US" dirty="0" smtClean="0"/>
              <a:t>Screens will provide trending information along the normal times</a:t>
            </a:r>
          </a:p>
          <a:p>
            <a:endParaRPr lang="en-US" dirty="0"/>
          </a:p>
          <a:p>
            <a:r>
              <a:rPr lang="en-US" dirty="0" err="1" smtClean="0"/>
              <a:t>Addinsight</a:t>
            </a:r>
            <a:r>
              <a:rPr lang="en-US" baseline="0" dirty="0" smtClean="0"/>
              <a:t> </a:t>
            </a:r>
            <a:r>
              <a:rPr lang="en-US" dirty="0" smtClean="0"/>
              <a:t>has now been rolled out across the Auckland motorway</a:t>
            </a:r>
            <a:r>
              <a:rPr lang="en-US" baseline="0" dirty="0" smtClean="0"/>
              <a:t> network and working with AT to install on</a:t>
            </a:r>
            <a:r>
              <a:rPr lang="en-US" dirty="0" smtClean="0"/>
              <a:t> local roads, AT sites being installed over the next 6 months to provide a broader web of Bluetooth sourced traffic information.</a:t>
            </a:r>
          </a:p>
          <a:p>
            <a:r>
              <a:rPr lang="en-US" dirty="0" smtClean="0"/>
              <a:t>Roadside hardware is a consumer Raspberry PI which costs around $60, a complete install is less than $400 per site.</a:t>
            </a:r>
          </a:p>
          <a:p>
            <a:r>
              <a:rPr lang="en-US" dirty="0" smtClean="0"/>
              <a:t>Used to beam location specific messages to vehicles running the app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App is available on Google and Apple App stores.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FC29E-D198-4B75-B178-377B8A44BBD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526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Sites located across Auckland</a:t>
            </a:r>
            <a:r>
              <a:rPr lang="en-US" baseline="0" dirty="0" smtClean="0"/>
              <a:t> network</a:t>
            </a:r>
          </a:p>
          <a:p>
            <a:r>
              <a:rPr lang="en-US" baseline="0" dirty="0" smtClean="0"/>
              <a:t>Sites use radars and loops to detect vehicles driving on the off ramps in the wrong direction and flash up warnings to drivers and to ATOC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FC29E-D198-4B75-B178-377B8A44BBD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9634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Aaron to supply</a:t>
            </a:r>
            <a:r>
              <a:rPr lang="en-US" baseline="0" dirty="0" smtClean="0"/>
              <a:t> notes</a:t>
            </a:r>
          </a:p>
          <a:p>
            <a:r>
              <a:rPr lang="en-N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six month proof-of-concept of the use of short-range radio for providing information to motorists on route within the broadcast area</a:t>
            </a:r>
          </a:p>
          <a:p>
            <a:r>
              <a:rPr lang="en-N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better inform drivers about unplanned/planned events  - Impact</a:t>
            </a:r>
            <a:r>
              <a:rPr lang="en-N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</a:t>
            </a:r>
            <a:r>
              <a:rPr lang="en-N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current or future journeys by broadcasting relevant updates </a:t>
            </a:r>
          </a:p>
          <a:p>
            <a:r>
              <a:rPr lang="en-N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PARTNERS Transport Agency, Auckland Transport (AT), plus trial partners NZ Police, Civil Defence and Auckland Airport</a:t>
            </a:r>
          </a:p>
          <a:p>
            <a:r>
              <a:rPr lang="en-N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pre-recorded messages on-air 24/7 – updates</a:t>
            </a:r>
            <a:r>
              <a:rPr lang="en-N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6am – 7pm 5 days </a:t>
            </a:r>
          </a:p>
          <a:p>
            <a:r>
              <a:rPr lang="en-N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National Travel Information Services (NTIS) team  to operator this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FC29E-D198-4B75-B178-377B8A44BBD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641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1379" y="475488"/>
            <a:ext cx="8629354" cy="1426464"/>
          </a:xfrm>
        </p:spPr>
        <p:txBody>
          <a:bodyPr anchor="b"/>
          <a:lstStyle>
            <a:lvl1pPr algn="l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4553" y="1920240"/>
            <a:ext cx="8626180" cy="48006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rgbClr val="9AA71D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304800" y="475488"/>
            <a:ext cx="1152525" cy="0"/>
          </a:xfrm>
          <a:prstGeom prst="line">
            <a:avLst/>
          </a:prstGeom>
          <a:noFill/>
          <a:ln w="38100">
            <a:solidFill>
              <a:srgbClr val="00456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304800" y="2658533"/>
            <a:ext cx="8534400" cy="3013414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28014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5568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0321" y="475488"/>
            <a:ext cx="8630412" cy="1426464"/>
          </a:xfrm>
        </p:spPr>
        <p:txBody>
          <a:bodyPr anchor="b"/>
          <a:lstStyle>
            <a:lvl1pPr algn="l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845" y="1920240"/>
            <a:ext cx="8620887" cy="46101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rgbClr val="9AA71D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304800" y="475488"/>
            <a:ext cx="1152525" cy="0"/>
          </a:xfrm>
          <a:prstGeom prst="line">
            <a:avLst/>
          </a:prstGeom>
          <a:noFill/>
          <a:ln w="38100">
            <a:solidFill>
              <a:srgbClr val="00456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304800" y="2600326"/>
            <a:ext cx="8510016" cy="3071622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925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5568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873" y="621792"/>
            <a:ext cx="8635327" cy="630936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858767"/>
            <a:ext cx="2020824" cy="20138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39312" y="3858768"/>
            <a:ext cx="1947672" cy="20138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684213" y="3787775"/>
            <a:ext cx="1943100" cy="0"/>
          </a:xfrm>
          <a:prstGeom prst="line">
            <a:avLst/>
          </a:prstGeom>
          <a:ln w="38100">
            <a:solidFill>
              <a:srgbClr val="AFBD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3635375" y="3787775"/>
            <a:ext cx="1944688" cy="0"/>
          </a:xfrm>
          <a:prstGeom prst="line">
            <a:avLst/>
          </a:prstGeom>
          <a:ln w="38100">
            <a:solidFill>
              <a:srgbClr val="AFBD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6372225" y="3787775"/>
            <a:ext cx="1944688" cy="0"/>
          </a:xfrm>
          <a:prstGeom prst="line">
            <a:avLst/>
          </a:prstGeom>
          <a:ln w="38100">
            <a:solidFill>
              <a:srgbClr val="AFBD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28" descr="BG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409" b="51682"/>
          <a:stretch>
            <a:fillRect/>
          </a:stretch>
        </p:blipFill>
        <p:spPr bwMode="auto">
          <a:xfrm>
            <a:off x="293161" y="260350"/>
            <a:ext cx="8546040" cy="21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Content Placeholder 5"/>
          <p:cNvSpPr>
            <a:spLocks noGrp="1"/>
          </p:cNvSpPr>
          <p:nvPr>
            <p:ph sz="quarter" idx="16"/>
          </p:nvPr>
        </p:nvSpPr>
        <p:spPr>
          <a:xfrm>
            <a:off x="6369241" y="3858768"/>
            <a:ext cx="1947672" cy="20138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6570033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556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872" y="621792"/>
            <a:ext cx="8635327" cy="630936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7" name="Picture 23" descr="BG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409" b="51682"/>
          <a:stretch>
            <a:fillRect/>
          </a:stretch>
        </p:blipFill>
        <p:spPr bwMode="auto">
          <a:xfrm>
            <a:off x="304800" y="260350"/>
            <a:ext cx="8515350" cy="214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3"/>
          <p:cNvSpPr>
            <a:spLocks noGrp="1"/>
          </p:cNvSpPr>
          <p:nvPr>
            <p:ph sz="quarter" idx="10"/>
          </p:nvPr>
        </p:nvSpPr>
        <p:spPr>
          <a:xfrm>
            <a:off x="212721" y="1628775"/>
            <a:ext cx="8626479" cy="360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6185217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68" userDrawn="1">
          <p15:clr>
            <a:srgbClr val="FBAE40"/>
          </p15:clr>
        </p15:guide>
        <p15:guide id="3" orient="horz" pos="1026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itle 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5180838" y="1398270"/>
            <a:ext cx="3658362" cy="4261866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875" y="621792"/>
            <a:ext cx="8635326" cy="630936"/>
          </a:xfrm>
        </p:spPr>
        <p:txBody>
          <a:bodyPr anchor="b"/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2343" y="1627632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0" name="Picture 30" descr="BG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409" b="51682"/>
          <a:stretch>
            <a:fillRect/>
          </a:stretch>
        </p:blipFill>
        <p:spPr bwMode="auto">
          <a:xfrm>
            <a:off x="301627" y="260350"/>
            <a:ext cx="8537573" cy="21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332617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Cover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872" y="621792"/>
            <a:ext cx="8635327" cy="630936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7" name="Picture 23" descr="BG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409" b="51682"/>
          <a:stretch>
            <a:fillRect/>
          </a:stretch>
        </p:blipFill>
        <p:spPr bwMode="auto">
          <a:xfrm>
            <a:off x="301628" y="260350"/>
            <a:ext cx="8537572" cy="21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20040" y="1725933"/>
            <a:ext cx="8494776" cy="4105656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173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Cover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320040" y="333375"/>
            <a:ext cx="8494776" cy="5340096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961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6085" y="475488"/>
            <a:ext cx="8633061" cy="14264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789" y="2211513"/>
            <a:ext cx="8623824" cy="35796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7" name="Group 3"/>
          <p:cNvGrpSpPr>
            <a:grpSpLocks/>
          </p:cNvGrpSpPr>
          <p:nvPr/>
        </p:nvGrpSpPr>
        <p:grpSpPr bwMode="auto">
          <a:xfrm>
            <a:off x="315913" y="6024563"/>
            <a:ext cx="8532812" cy="0"/>
            <a:chOff x="204" y="3793"/>
            <a:chExt cx="5375" cy="0"/>
          </a:xfrm>
        </p:grpSpPr>
        <p:sp>
          <p:nvSpPr>
            <p:cNvPr id="8" name="Line 10"/>
            <p:cNvSpPr>
              <a:spLocks noChangeShapeType="1"/>
            </p:cNvSpPr>
            <p:nvPr/>
          </p:nvSpPr>
          <p:spPr bwMode="auto">
            <a:xfrm>
              <a:off x="204" y="3793"/>
              <a:ext cx="926" cy="0"/>
            </a:xfrm>
            <a:prstGeom prst="line">
              <a:avLst/>
            </a:prstGeom>
            <a:noFill/>
            <a:ln w="9525">
              <a:solidFill>
                <a:srgbClr val="AFBD2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Line 11"/>
            <p:cNvSpPr>
              <a:spLocks noChangeShapeType="1"/>
            </p:cNvSpPr>
            <p:nvPr/>
          </p:nvSpPr>
          <p:spPr bwMode="auto">
            <a:xfrm>
              <a:off x="1175" y="3793"/>
              <a:ext cx="4404" cy="0"/>
            </a:xfrm>
            <a:prstGeom prst="line">
              <a:avLst/>
            </a:prstGeom>
            <a:noFill/>
            <a:ln w="9525">
              <a:solidFill>
                <a:srgbClr val="00456A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912" y="6334125"/>
            <a:ext cx="2746777" cy="2394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124" y="6334125"/>
            <a:ext cx="3004601" cy="239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604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5" r:id="rId3"/>
    <p:sldLayoutId id="2147483662" r:id="rId4"/>
    <p:sldLayoutId id="2147483664" r:id="rId5"/>
    <p:sldLayoutId id="2147483673" r:id="rId6"/>
    <p:sldLayoutId id="2147483667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456A"/>
          </a:solidFill>
          <a:latin typeface="Lucida Sans" panose="020B0602030504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800" i="0" kern="1200">
          <a:solidFill>
            <a:srgbClr val="003366"/>
          </a:solidFill>
          <a:latin typeface="Lucida Sans" panose="020B0602030504090204" pitchFamily="34" charset="0"/>
          <a:ea typeface="+mn-ea"/>
          <a:cs typeface="Lao UI" panose="020B0502040204020203" pitchFamily="34" charset="0"/>
        </a:defRPr>
      </a:lvl1pPr>
      <a:lvl2pPr marL="3429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9AA71D"/>
        </a:buClr>
        <a:buFont typeface="Arial" panose="020B0604020202020204" pitchFamily="34" charset="0"/>
        <a:buChar char="•"/>
        <a:defRPr sz="1800" i="0" kern="1200">
          <a:solidFill>
            <a:srgbClr val="003366"/>
          </a:solidFill>
          <a:latin typeface="Lucida Sans" panose="020B0602030504090204" pitchFamily="34" charset="0"/>
          <a:ea typeface="+mn-ea"/>
          <a:cs typeface="Lao UI" panose="020B0502040204020203" pitchFamily="34" charset="0"/>
        </a:defRPr>
      </a:lvl2pPr>
      <a:lvl3pPr marL="6858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9AA71D"/>
        </a:buClr>
        <a:buFont typeface="Arial" panose="020B0604020202020204" pitchFamily="34" charset="0"/>
        <a:buChar char="•"/>
        <a:defRPr sz="1800" i="0" kern="1200">
          <a:solidFill>
            <a:srgbClr val="003366"/>
          </a:solidFill>
          <a:latin typeface="Lucida Sans" panose="020B0602030504090204" pitchFamily="34" charset="0"/>
          <a:ea typeface="+mn-ea"/>
          <a:cs typeface="Lao UI" panose="020B0502040204020203" pitchFamily="34" charset="0"/>
        </a:defRPr>
      </a:lvl3pPr>
      <a:lvl4pPr marL="10287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9AA71D"/>
        </a:buClr>
        <a:buFont typeface="Arial" panose="020B0604020202020204" pitchFamily="34" charset="0"/>
        <a:buChar char="•"/>
        <a:defRPr sz="1800" i="0" kern="1200">
          <a:solidFill>
            <a:srgbClr val="003366"/>
          </a:solidFill>
          <a:latin typeface="Lucida Sans" panose="020B0602030504090204" pitchFamily="34" charset="0"/>
          <a:ea typeface="+mn-ea"/>
          <a:cs typeface="Lao UI" panose="020B0502040204020203" pitchFamily="34" charset="0"/>
        </a:defRPr>
      </a:lvl4pPr>
      <a:lvl5pPr marL="13716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9AA71D"/>
        </a:buClr>
        <a:buFont typeface="Arial" panose="020B0604020202020204" pitchFamily="34" charset="0"/>
        <a:buChar char="•"/>
        <a:defRPr sz="1800" i="0" kern="1200">
          <a:solidFill>
            <a:srgbClr val="003366"/>
          </a:solidFill>
          <a:latin typeface="Lucida Sans" panose="020B0602030504090204" pitchFamily="34" charset="0"/>
          <a:ea typeface="+mn-ea"/>
          <a:cs typeface="Lao UI" panose="020B05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192" userDrawn="1">
          <p15:clr>
            <a:srgbClr val="F26B43"/>
          </p15:clr>
        </p15:guide>
        <p15:guide id="3" pos="55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4.emf"/><Relationship Id="rId5" Type="http://schemas.openxmlformats.org/officeDocument/2006/relationships/oleObject" Target="../embeddings/Microsoft_Visio_2003-2010_Drawing11.vsd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5.emf"/><Relationship Id="rId4" Type="http://schemas.openxmlformats.org/officeDocument/2006/relationships/oleObject" Target="../embeddings/Microsoft_Visio_2003-2010_Drawing22.vsd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00321" y="475487"/>
            <a:ext cx="8630412" cy="1899747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rgbClr val="9AA71D"/>
                </a:solidFill>
              </a:rPr>
              <a:t>AMA Intelligent </a:t>
            </a:r>
            <a:r>
              <a:rPr lang="en-US" dirty="0">
                <a:solidFill>
                  <a:srgbClr val="9AA71D"/>
                </a:solidFill>
              </a:rPr>
              <a:t>Transportation </a:t>
            </a:r>
            <a:r>
              <a:rPr lang="en-US" dirty="0" smtClean="0">
                <a:solidFill>
                  <a:srgbClr val="9AA71D"/>
                </a:solidFill>
              </a:rPr>
              <a:t>Systems</a:t>
            </a:r>
            <a:endParaRPr lang="en-NZ" dirty="0">
              <a:solidFill>
                <a:srgbClr val="9AA71D"/>
              </a:solidFill>
            </a:endParaRP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12510" y="2365256"/>
            <a:ext cx="4037717" cy="145738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926" y="4065962"/>
            <a:ext cx="2505075" cy="164644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232" y="2432579"/>
            <a:ext cx="2063501" cy="30908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34" y="2583225"/>
            <a:ext cx="1943315" cy="2720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32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50543" y="494618"/>
            <a:ext cx="5129963" cy="77165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Over Height Detection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3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3243150" y="2545559"/>
            <a:ext cx="2544750" cy="4832013"/>
          </a:xfrm>
          <a:prstGeom prst="rect">
            <a:avLst/>
          </a:prstGeom>
        </p:spPr>
      </p:pic>
      <p:pic>
        <p:nvPicPr>
          <p:cNvPr id="6" name="Content Placeholder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20" y="1372996"/>
            <a:ext cx="4117679" cy="2316194"/>
          </a:xfrm>
          <a:prstGeom prst="rect">
            <a:avLst/>
          </a:prstGeom>
        </p:spPr>
      </p:pic>
      <p:pic>
        <p:nvPicPr>
          <p:cNvPr id="9" name="Content Placeholder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7966" y="1372996"/>
            <a:ext cx="3809999" cy="2343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47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21"/>
          <p:cNvSpPr>
            <a:spLocks noChangeArrowheads="1"/>
          </p:cNvSpPr>
          <p:nvPr/>
        </p:nvSpPr>
        <p:spPr bwMode="auto">
          <a:xfrm>
            <a:off x="1332428" y="272260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6302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6302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6302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" name="Rectangle 120"/>
          <p:cNvSpPr>
            <a:spLocks noChangeArrowheads="1"/>
          </p:cNvSpPr>
          <p:nvPr/>
        </p:nvSpPr>
        <p:spPr bwMode="auto">
          <a:xfrm>
            <a:off x="599796" y="2132696"/>
            <a:ext cx="53546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alt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anose="020B0602030504020204" pitchFamily="34" charset="0"/>
                <a:cs typeface="Lucida Sans Unicode" panose="020B0602030504020204" pitchFamily="34" charset="0"/>
              </a:rPr>
              <a:t>Direction of travel</a:t>
            </a:r>
            <a:r>
              <a:rPr kumimoji="0" lang="en-AU" altLang="en-US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anose="020B0602030504020204" pitchFamily="34" charset="0"/>
                <a:cs typeface="Lucida Sans Unicode" panose="020B0602030504020204" pitchFamily="34" charset="0"/>
              </a:rPr>
              <a:t>	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LAYOUT - SOUTHBOUND</a:t>
            </a:r>
            <a:endParaRPr lang="en-US" dirty="0"/>
          </a:p>
        </p:txBody>
      </p:sp>
      <p:sp>
        <p:nvSpPr>
          <p:cNvPr id="86" name="Freeform 114"/>
          <p:cNvSpPr>
            <a:spLocks/>
          </p:cNvSpPr>
          <p:nvPr/>
        </p:nvSpPr>
        <p:spPr bwMode="auto">
          <a:xfrm>
            <a:off x="1372115" y="2840081"/>
            <a:ext cx="5524500" cy="863600"/>
          </a:xfrm>
          <a:custGeom>
            <a:avLst/>
            <a:gdLst>
              <a:gd name="T0" fmla="*/ 0 w 8700"/>
              <a:gd name="T1" fmla="*/ 420 h 1360"/>
              <a:gd name="T2" fmla="*/ 5730 w 8700"/>
              <a:gd name="T3" fmla="*/ 410 h 1360"/>
              <a:gd name="T4" fmla="*/ 6180 w 8700"/>
              <a:gd name="T5" fmla="*/ 0 h 1360"/>
              <a:gd name="T6" fmla="*/ 6730 w 8700"/>
              <a:gd name="T7" fmla="*/ 10 h 1360"/>
              <a:gd name="T8" fmla="*/ 6310 w 8700"/>
              <a:gd name="T9" fmla="*/ 430 h 1360"/>
              <a:gd name="T10" fmla="*/ 8700 w 8700"/>
              <a:gd name="T11" fmla="*/ 415 h 1360"/>
              <a:gd name="T12" fmla="*/ 8700 w 8700"/>
              <a:gd name="T13" fmla="*/ 1360 h 1360"/>
              <a:gd name="T14" fmla="*/ 0 w 8700"/>
              <a:gd name="T15" fmla="*/ 1360 h 1360"/>
              <a:gd name="T16" fmla="*/ 0 w 8700"/>
              <a:gd name="T17" fmla="*/ 420 h 1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700" h="1360">
                <a:moveTo>
                  <a:pt x="0" y="420"/>
                </a:moveTo>
                <a:lnTo>
                  <a:pt x="5730" y="410"/>
                </a:lnTo>
                <a:lnTo>
                  <a:pt x="6180" y="0"/>
                </a:lnTo>
                <a:lnTo>
                  <a:pt x="6730" y="10"/>
                </a:lnTo>
                <a:lnTo>
                  <a:pt x="6310" y="430"/>
                </a:lnTo>
                <a:lnTo>
                  <a:pt x="8700" y="415"/>
                </a:lnTo>
                <a:lnTo>
                  <a:pt x="8700" y="1360"/>
                </a:lnTo>
                <a:lnTo>
                  <a:pt x="0" y="1360"/>
                </a:lnTo>
                <a:lnTo>
                  <a:pt x="0" y="420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113"/>
          <p:cNvSpPr>
            <a:spLocks/>
          </p:cNvSpPr>
          <p:nvPr/>
        </p:nvSpPr>
        <p:spPr bwMode="auto">
          <a:xfrm>
            <a:off x="6560065" y="2759119"/>
            <a:ext cx="596900" cy="1289050"/>
          </a:xfrm>
          <a:custGeom>
            <a:avLst/>
            <a:gdLst>
              <a:gd name="T0" fmla="*/ 220 w 940"/>
              <a:gd name="T1" fmla="*/ 0 h 2030"/>
              <a:gd name="T2" fmla="*/ 0 w 940"/>
              <a:gd name="T3" fmla="*/ 2030 h 2030"/>
              <a:gd name="T4" fmla="*/ 720 w 940"/>
              <a:gd name="T5" fmla="*/ 2030 h 2030"/>
              <a:gd name="T6" fmla="*/ 940 w 940"/>
              <a:gd name="T7" fmla="*/ 0 h 2030"/>
              <a:gd name="T8" fmla="*/ 220 w 940"/>
              <a:gd name="T9" fmla="*/ 0 h 2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0" h="2030">
                <a:moveTo>
                  <a:pt x="220" y="0"/>
                </a:moveTo>
                <a:lnTo>
                  <a:pt x="0" y="2030"/>
                </a:lnTo>
                <a:lnTo>
                  <a:pt x="720" y="2030"/>
                </a:lnTo>
                <a:lnTo>
                  <a:pt x="940" y="0"/>
                </a:lnTo>
                <a:lnTo>
                  <a:pt x="220" y="0"/>
                </a:lnTo>
                <a:close/>
              </a:path>
            </a:pathLst>
          </a:cu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AutoShape 112"/>
          <p:cNvSpPr>
            <a:spLocks noChangeShapeType="1"/>
          </p:cNvSpPr>
          <p:nvPr/>
        </p:nvSpPr>
        <p:spPr bwMode="auto">
          <a:xfrm>
            <a:off x="1372115" y="3187744"/>
            <a:ext cx="5257800" cy="0"/>
          </a:xfrm>
          <a:prstGeom prst="straightConnector1">
            <a:avLst/>
          </a:prstGeom>
          <a:noFill/>
          <a:ln w="9525">
            <a:solidFill>
              <a:srgbClr val="FFFFFF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AutoShape 111"/>
          <p:cNvSpPr>
            <a:spLocks noChangeShapeType="1"/>
          </p:cNvSpPr>
          <p:nvPr/>
        </p:nvSpPr>
        <p:spPr bwMode="auto">
          <a:xfrm>
            <a:off x="1372115" y="3335381"/>
            <a:ext cx="5257800" cy="0"/>
          </a:xfrm>
          <a:prstGeom prst="straightConnector1">
            <a:avLst/>
          </a:prstGeom>
          <a:noFill/>
          <a:ln w="9525">
            <a:solidFill>
              <a:srgbClr val="FFFFFF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Rectangle 110"/>
          <p:cNvSpPr>
            <a:spLocks noChangeArrowheads="1"/>
          </p:cNvSpPr>
          <p:nvPr/>
        </p:nvSpPr>
        <p:spPr bwMode="auto">
          <a:xfrm>
            <a:off x="1454665" y="2936919"/>
            <a:ext cx="101600" cy="90487"/>
          </a:xfrm>
          <a:prstGeom prst="rect">
            <a:avLst/>
          </a:prstGeom>
          <a:solidFill>
            <a:srgbClr val="FFFF00"/>
          </a:solidFill>
          <a:ln w="9525">
            <a:solidFill>
              <a:srgbClr val="FF006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Rectangle 109"/>
          <p:cNvSpPr>
            <a:spLocks noChangeArrowheads="1"/>
          </p:cNvSpPr>
          <p:nvPr/>
        </p:nvSpPr>
        <p:spPr bwMode="auto">
          <a:xfrm>
            <a:off x="1454665" y="3525881"/>
            <a:ext cx="101600" cy="90488"/>
          </a:xfrm>
          <a:prstGeom prst="rect">
            <a:avLst/>
          </a:prstGeom>
          <a:solidFill>
            <a:srgbClr val="FFFF00"/>
          </a:solidFill>
          <a:ln w="9525">
            <a:solidFill>
              <a:srgbClr val="FF006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Rectangle 108"/>
          <p:cNvSpPr>
            <a:spLocks noChangeArrowheads="1"/>
          </p:cNvSpPr>
          <p:nvPr/>
        </p:nvSpPr>
        <p:spPr bwMode="auto">
          <a:xfrm>
            <a:off x="3277115" y="2936919"/>
            <a:ext cx="101600" cy="90487"/>
          </a:xfrm>
          <a:prstGeom prst="rect">
            <a:avLst/>
          </a:prstGeom>
          <a:solidFill>
            <a:srgbClr val="FFFF00"/>
          </a:solidFill>
          <a:ln w="9525">
            <a:solidFill>
              <a:srgbClr val="FF006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Rectangle 107"/>
          <p:cNvSpPr>
            <a:spLocks noChangeArrowheads="1"/>
          </p:cNvSpPr>
          <p:nvPr/>
        </p:nvSpPr>
        <p:spPr bwMode="auto">
          <a:xfrm>
            <a:off x="3277115" y="3697331"/>
            <a:ext cx="101600" cy="90488"/>
          </a:xfrm>
          <a:prstGeom prst="rect">
            <a:avLst/>
          </a:prstGeom>
          <a:solidFill>
            <a:srgbClr val="FFFF00"/>
          </a:solidFill>
          <a:ln w="9525">
            <a:solidFill>
              <a:srgbClr val="FF006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Rectangle 106"/>
          <p:cNvSpPr>
            <a:spLocks noChangeArrowheads="1"/>
          </p:cNvSpPr>
          <p:nvPr/>
        </p:nvSpPr>
        <p:spPr bwMode="auto">
          <a:xfrm>
            <a:off x="6502915" y="3052806"/>
            <a:ext cx="90488" cy="514350"/>
          </a:xfrm>
          <a:prstGeom prst="rect">
            <a:avLst/>
          </a:prstGeom>
          <a:solidFill>
            <a:srgbClr val="80808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Freeform 105"/>
          <p:cNvSpPr>
            <a:spLocks/>
          </p:cNvSpPr>
          <p:nvPr/>
        </p:nvSpPr>
        <p:spPr bwMode="auto">
          <a:xfrm>
            <a:off x="2737365" y="2759119"/>
            <a:ext cx="539750" cy="1289050"/>
          </a:xfrm>
          <a:custGeom>
            <a:avLst/>
            <a:gdLst>
              <a:gd name="T0" fmla="*/ 140 w 850"/>
              <a:gd name="T1" fmla="*/ 0 h 2030"/>
              <a:gd name="T2" fmla="*/ 0 w 850"/>
              <a:gd name="T3" fmla="*/ 2030 h 2030"/>
              <a:gd name="T4" fmla="*/ 720 w 850"/>
              <a:gd name="T5" fmla="*/ 2030 h 2030"/>
              <a:gd name="T6" fmla="*/ 850 w 850"/>
              <a:gd name="T7" fmla="*/ 10 h 2030"/>
              <a:gd name="T8" fmla="*/ 140 w 850"/>
              <a:gd name="T9" fmla="*/ 0 h 2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0" h="2030">
                <a:moveTo>
                  <a:pt x="140" y="0"/>
                </a:moveTo>
                <a:lnTo>
                  <a:pt x="0" y="2030"/>
                </a:lnTo>
                <a:lnTo>
                  <a:pt x="720" y="2030"/>
                </a:lnTo>
                <a:lnTo>
                  <a:pt x="850" y="10"/>
                </a:lnTo>
                <a:lnTo>
                  <a:pt x="140" y="0"/>
                </a:lnTo>
                <a:close/>
              </a:path>
            </a:pathLst>
          </a:cu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Rectangle 104"/>
          <p:cNvSpPr>
            <a:spLocks noChangeArrowheads="1"/>
          </p:cNvSpPr>
          <p:nvPr/>
        </p:nvSpPr>
        <p:spPr bwMode="auto">
          <a:xfrm>
            <a:off x="2678628" y="3052806"/>
            <a:ext cx="90487" cy="514350"/>
          </a:xfrm>
          <a:prstGeom prst="rect">
            <a:avLst/>
          </a:prstGeom>
          <a:solidFill>
            <a:srgbClr val="80808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AutoShape 103"/>
          <p:cNvSpPr>
            <a:spLocks noChangeShapeType="1"/>
          </p:cNvSpPr>
          <p:nvPr/>
        </p:nvSpPr>
        <p:spPr bwMode="auto">
          <a:xfrm>
            <a:off x="1505465" y="3027406"/>
            <a:ext cx="0" cy="669925"/>
          </a:xfrm>
          <a:prstGeom prst="straightConnector1">
            <a:avLst/>
          </a:prstGeom>
          <a:noFill/>
          <a:ln w="19050">
            <a:solidFill>
              <a:srgbClr val="FF006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AutoShape 102"/>
          <p:cNvSpPr>
            <a:spLocks noChangeShapeType="1"/>
          </p:cNvSpPr>
          <p:nvPr/>
        </p:nvSpPr>
        <p:spPr bwMode="auto">
          <a:xfrm>
            <a:off x="3327915" y="3021056"/>
            <a:ext cx="0" cy="669925"/>
          </a:xfrm>
          <a:prstGeom prst="straightConnector1">
            <a:avLst/>
          </a:prstGeom>
          <a:noFill/>
          <a:ln w="19050">
            <a:solidFill>
              <a:srgbClr val="FF006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Freeform 101"/>
          <p:cNvSpPr>
            <a:spLocks/>
          </p:cNvSpPr>
          <p:nvPr/>
        </p:nvSpPr>
        <p:spPr bwMode="auto">
          <a:xfrm>
            <a:off x="4523303" y="2879769"/>
            <a:ext cx="157162" cy="215900"/>
          </a:xfrm>
          <a:custGeom>
            <a:avLst/>
            <a:gdLst>
              <a:gd name="T0" fmla="*/ 0 w 247"/>
              <a:gd name="T1" fmla="*/ 3 h 339"/>
              <a:gd name="T2" fmla="*/ 0 w 247"/>
              <a:gd name="T3" fmla="*/ 206 h 339"/>
              <a:gd name="T4" fmla="*/ 69 w 247"/>
              <a:gd name="T5" fmla="*/ 339 h 339"/>
              <a:gd name="T6" fmla="*/ 167 w 247"/>
              <a:gd name="T7" fmla="*/ 339 h 339"/>
              <a:gd name="T8" fmla="*/ 238 w 247"/>
              <a:gd name="T9" fmla="*/ 207 h 339"/>
              <a:gd name="T10" fmla="*/ 247 w 247"/>
              <a:gd name="T11" fmla="*/ 0 h 339"/>
              <a:gd name="T12" fmla="*/ 0 w 247"/>
              <a:gd name="T13" fmla="*/ 3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7" h="339">
                <a:moveTo>
                  <a:pt x="0" y="3"/>
                </a:moveTo>
                <a:lnTo>
                  <a:pt x="0" y="206"/>
                </a:lnTo>
                <a:lnTo>
                  <a:pt x="69" y="339"/>
                </a:lnTo>
                <a:lnTo>
                  <a:pt x="167" y="339"/>
                </a:lnTo>
                <a:lnTo>
                  <a:pt x="238" y="207"/>
                </a:lnTo>
                <a:lnTo>
                  <a:pt x="247" y="0"/>
                </a:lnTo>
                <a:lnTo>
                  <a:pt x="0" y="3"/>
                </a:lnTo>
                <a:close/>
              </a:path>
            </a:pathLst>
          </a:custGeom>
          <a:solidFill>
            <a:srgbClr val="7F7F7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Rectangle 100"/>
          <p:cNvSpPr>
            <a:spLocks noChangeArrowheads="1"/>
          </p:cNvSpPr>
          <p:nvPr/>
        </p:nvSpPr>
        <p:spPr bwMode="auto">
          <a:xfrm>
            <a:off x="4553465" y="3052806"/>
            <a:ext cx="90488" cy="514350"/>
          </a:xfrm>
          <a:prstGeom prst="rect">
            <a:avLst/>
          </a:prstGeom>
          <a:solidFill>
            <a:srgbClr val="80808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Rectangle 99"/>
          <p:cNvSpPr>
            <a:spLocks noChangeArrowheads="1"/>
          </p:cNvSpPr>
          <p:nvPr/>
        </p:nvSpPr>
        <p:spPr bwMode="auto">
          <a:xfrm>
            <a:off x="5783778" y="2901994"/>
            <a:ext cx="101600" cy="90487"/>
          </a:xfrm>
          <a:prstGeom prst="rect">
            <a:avLst/>
          </a:prstGeom>
          <a:solidFill>
            <a:srgbClr val="FFFF00"/>
          </a:solidFill>
          <a:ln w="9525">
            <a:solidFill>
              <a:srgbClr val="FF006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Rectangle 98"/>
          <p:cNvSpPr>
            <a:spLocks noChangeArrowheads="1"/>
          </p:cNvSpPr>
          <p:nvPr/>
        </p:nvSpPr>
        <p:spPr bwMode="auto">
          <a:xfrm>
            <a:off x="5783778" y="3697331"/>
            <a:ext cx="101600" cy="90488"/>
          </a:xfrm>
          <a:prstGeom prst="rect">
            <a:avLst/>
          </a:prstGeom>
          <a:solidFill>
            <a:srgbClr val="FFFF00"/>
          </a:solidFill>
          <a:ln w="9525">
            <a:solidFill>
              <a:srgbClr val="FF006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AutoShape 97"/>
          <p:cNvSpPr>
            <a:spLocks noChangeShapeType="1"/>
          </p:cNvSpPr>
          <p:nvPr/>
        </p:nvSpPr>
        <p:spPr bwMode="auto">
          <a:xfrm>
            <a:off x="5834578" y="2992481"/>
            <a:ext cx="0" cy="696913"/>
          </a:xfrm>
          <a:prstGeom prst="straightConnector1">
            <a:avLst/>
          </a:prstGeom>
          <a:noFill/>
          <a:ln w="19050">
            <a:solidFill>
              <a:srgbClr val="FF006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Text Box 117"/>
          <p:cNvSpPr txBox="1">
            <a:spLocks noChangeArrowheads="1"/>
          </p:cNvSpPr>
          <p:nvPr/>
        </p:nvSpPr>
        <p:spPr bwMode="auto">
          <a:xfrm>
            <a:off x="2575139" y="2470362"/>
            <a:ext cx="914400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NZ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Main Hwy overbridge</a:t>
            </a:r>
            <a:endParaRPr kumimoji="0" lang="en-NZ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" name="Text Box 115"/>
          <p:cNvSpPr txBox="1">
            <a:spLocks noChangeArrowheads="1"/>
          </p:cNvSpPr>
          <p:nvPr/>
        </p:nvSpPr>
        <p:spPr bwMode="auto">
          <a:xfrm>
            <a:off x="4134365" y="2496387"/>
            <a:ext cx="914400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NZ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Findlay St cantilever</a:t>
            </a:r>
            <a:endParaRPr kumimoji="0" lang="en-NZ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" name="Text Box 116"/>
          <p:cNvSpPr txBox="1">
            <a:spLocks noChangeArrowheads="1"/>
          </p:cNvSpPr>
          <p:nvPr/>
        </p:nvSpPr>
        <p:spPr bwMode="auto">
          <a:xfrm>
            <a:off x="6522738" y="2368634"/>
            <a:ext cx="914400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NZ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NZ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Penrose Rd overbridge</a:t>
            </a:r>
            <a:endParaRPr kumimoji="0" lang="en-NZ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AutoShape 96"/>
          <p:cNvSpPr>
            <a:spLocks noChangeShapeType="1"/>
          </p:cNvSpPr>
          <p:nvPr/>
        </p:nvSpPr>
        <p:spPr bwMode="auto">
          <a:xfrm>
            <a:off x="5924089" y="2322793"/>
            <a:ext cx="569911" cy="743498"/>
          </a:xfrm>
          <a:prstGeom prst="straightConnector1">
            <a:avLst/>
          </a:prstGeom>
          <a:noFill/>
          <a:ln w="9525">
            <a:solidFill>
              <a:srgbClr val="548DD4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AutoShape 95"/>
          <p:cNvSpPr>
            <a:spLocks noChangeShapeType="1"/>
          </p:cNvSpPr>
          <p:nvPr/>
        </p:nvSpPr>
        <p:spPr bwMode="auto">
          <a:xfrm>
            <a:off x="3901002" y="2421621"/>
            <a:ext cx="663576" cy="986785"/>
          </a:xfrm>
          <a:prstGeom prst="straightConnector1">
            <a:avLst/>
          </a:prstGeom>
          <a:noFill/>
          <a:ln w="9525">
            <a:solidFill>
              <a:srgbClr val="548DD4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AutoShape 94"/>
          <p:cNvSpPr>
            <a:spLocks noChangeShapeType="1"/>
          </p:cNvSpPr>
          <p:nvPr/>
        </p:nvSpPr>
        <p:spPr bwMode="auto">
          <a:xfrm>
            <a:off x="2315090" y="2421621"/>
            <a:ext cx="363538" cy="993135"/>
          </a:xfrm>
          <a:prstGeom prst="straightConnector1">
            <a:avLst/>
          </a:prstGeom>
          <a:noFill/>
          <a:ln w="9525">
            <a:solidFill>
              <a:srgbClr val="548DD4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AutoShape 93"/>
          <p:cNvSpPr>
            <a:spLocks noChangeShapeType="1"/>
          </p:cNvSpPr>
          <p:nvPr/>
        </p:nvSpPr>
        <p:spPr bwMode="auto">
          <a:xfrm flipH="1" flipV="1">
            <a:off x="1505465" y="3578269"/>
            <a:ext cx="309563" cy="989012"/>
          </a:xfrm>
          <a:prstGeom prst="straightConnector1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" name="AutoShape 83"/>
          <p:cNvSpPr>
            <a:spLocks noChangeShapeType="1"/>
          </p:cNvSpPr>
          <p:nvPr/>
        </p:nvSpPr>
        <p:spPr bwMode="auto">
          <a:xfrm>
            <a:off x="3108840" y="3313156"/>
            <a:ext cx="1414463" cy="0"/>
          </a:xfrm>
          <a:prstGeom prst="straightConnector1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AutoShape 92"/>
          <p:cNvSpPr>
            <a:spLocks noChangeShapeType="1"/>
          </p:cNvSpPr>
          <p:nvPr/>
        </p:nvSpPr>
        <p:spPr bwMode="auto">
          <a:xfrm flipV="1">
            <a:off x="2414613" y="3578268"/>
            <a:ext cx="913301" cy="935925"/>
          </a:xfrm>
          <a:prstGeom prst="straightConnector1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AutoShape 91"/>
          <p:cNvSpPr>
            <a:spLocks noChangeShapeType="1"/>
          </p:cNvSpPr>
          <p:nvPr/>
        </p:nvSpPr>
        <p:spPr bwMode="auto">
          <a:xfrm flipV="1">
            <a:off x="4523303" y="3616369"/>
            <a:ext cx="1260475" cy="977900"/>
          </a:xfrm>
          <a:prstGeom prst="straightConnector1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Rectangle 90"/>
          <p:cNvSpPr>
            <a:spLocks noChangeArrowheads="1"/>
          </p:cNvSpPr>
          <p:nvPr/>
        </p:nvSpPr>
        <p:spPr bwMode="auto">
          <a:xfrm>
            <a:off x="5834578" y="3578269"/>
            <a:ext cx="101600" cy="90487"/>
          </a:xfrm>
          <a:prstGeom prst="rect">
            <a:avLst/>
          </a:prstGeom>
          <a:solidFill>
            <a:srgbClr val="FFFF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" name="Rectangle 89"/>
          <p:cNvSpPr>
            <a:spLocks noChangeArrowheads="1"/>
          </p:cNvSpPr>
          <p:nvPr/>
        </p:nvSpPr>
        <p:spPr bwMode="auto">
          <a:xfrm>
            <a:off x="5834578" y="2936919"/>
            <a:ext cx="101600" cy="90487"/>
          </a:xfrm>
          <a:prstGeom prst="rect">
            <a:avLst/>
          </a:prstGeom>
          <a:solidFill>
            <a:srgbClr val="FFFF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AutoShape 88"/>
          <p:cNvSpPr>
            <a:spLocks noChangeShapeType="1"/>
          </p:cNvSpPr>
          <p:nvPr/>
        </p:nvSpPr>
        <p:spPr bwMode="auto">
          <a:xfrm>
            <a:off x="5885378" y="3021056"/>
            <a:ext cx="0" cy="696913"/>
          </a:xfrm>
          <a:prstGeom prst="straightConnector1">
            <a:avLst/>
          </a:prstGeom>
          <a:noFill/>
          <a:ln w="19050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" name="AutoShape 87"/>
          <p:cNvSpPr>
            <a:spLocks noChangeShapeType="1"/>
          </p:cNvSpPr>
          <p:nvPr/>
        </p:nvSpPr>
        <p:spPr bwMode="auto">
          <a:xfrm>
            <a:off x="1070490" y="2653831"/>
            <a:ext cx="603250" cy="0"/>
          </a:xfrm>
          <a:prstGeom prst="straightConnector1">
            <a:avLst/>
          </a:prstGeom>
          <a:noFill/>
          <a:ln w="101600">
            <a:solidFill>
              <a:srgbClr val="00B0F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" name="AutoShape 86"/>
          <p:cNvSpPr>
            <a:spLocks noChangeShapeType="1"/>
          </p:cNvSpPr>
          <p:nvPr/>
        </p:nvSpPr>
        <p:spPr bwMode="auto">
          <a:xfrm flipH="1" flipV="1">
            <a:off x="5885377" y="3668756"/>
            <a:ext cx="527875" cy="851432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AutoShape 84"/>
          <p:cNvSpPr>
            <a:spLocks noChangeShapeType="1"/>
          </p:cNvSpPr>
          <p:nvPr/>
        </p:nvSpPr>
        <p:spPr bwMode="auto">
          <a:xfrm>
            <a:off x="5440878" y="3284581"/>
            <a:ext cx="146050" cy="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" name="Rectangle 118"/>
          <p:cNvSpPr>
            <a:spLocks noChangeArrowheads="1"/>
          </p:cNvSpPr>
          <p:nvPr/>
        </p:nvSpPr>
        <p:spPr bwMode="auto">
          <a:xfrm>
            <a:off x="370703" y="1527874"/>
            <a:ext cx="399500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80975"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en-AU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anose="020B0602030504020204" pitchFamily="34" charset="0"/>
                <a:ea typeface="Times New Roman" panose="02020603050405020304" pitchFamily="18" charset="0"/>
                <a:cs typeface="Lucida Sans Unicode" panose="020B0602030504020204" pitchFamily="34" charset="0"/>
              </a:rPr>
              <a:t>The composition of the OHDWS shown in plan view below: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" name="Rectangle 119"/>
          <p:cNvSpPr>
            <a:spLocks noChangeArrowheads="1"/>
          </p:cNvSpPr>
          <p:nvPr/>
        </p:nvSpPr>
        <p:spPr bwMode="auto">
          <a:xfrm>
            <a:off x="4779501" y="2538694"/>
            <a:ext cx="1351329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80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lvl="0" algn="ctr"/>
            <a:r>
              <a:rPr lang="en-AU" altLang="en-US" sz="8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Ellerslie </a:t>
            </a:r>
            <a:r>
              <a:rPr lang="en-AU" altLang="en-US" sz="8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Panmure </a:t>
            </a:r>
            <a:r>
              <a:rPr kumimoji="0" lang="en-AU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anose="020B0602030504020204" pitchFamily="34" charset="0"/>
                <a:cs typeface="Lucida Sans Unicode" panose="020B0602030504020204" pitchFamily="34" charset="0"/>
              </a:rPr>
              <a:t>	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" name="Rectangle 123"/>
          <p:cNvSpPr>
            <a:spLocks noChangeArrowheads="1"/>
          </p:cNvSpPr>
          <p:nvPr/>
        </p:nvSpPr>
        <p:spPr bwMode="auto">
          <a:xfrm>
            <a:off x="2678628" y="2031071"/>
            <a:ext cx="197961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0309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0309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0309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0309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0309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0309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0309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0309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0309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30913" algn="r"/>
              </a:tabLst>
            </a:pPr>
            <a:endParaRPr kumimoji="0" lang="en-AU" altLang="en-US" sz="1000" b="1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Lucida Sans Unicode" panose="020B0602030504020204" pitchFamily="34" charset="0"/>
              <a:ea typeface="Times New Roman" panose="02020603050405020304" pitchFamily="18" charset="0"/>
              <a:cs typeface="Lucida Sans Unicode" panose="020B0602030504020204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30913" algn="r"/>
              </a:tabLst>
            </a:pPr>
            <a:r>
              <a:rPr kumimoji="0" lang="en-AU" altLang="en-US" sz="10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Lucida Sans Unicode" panose="020B0602030504020204" pitchFamily="34" charset="0"/>
                <a:ea typeface="Times New Roman" panose="02020603050405020304" pitchFamily="18" charset="0"/>
                <a:cs typeface="Lucida Sans Unicode" panose="020B0602030504020204" pitchFamily="34" charset="0"/>
              </a:rPr>
              <a:t>VMS</a:t>
            </a:r>
            <a:endParaRPr kumimoji="0" lang="en-AU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" name="Rectangle 123"/>
          <p:cNvSpPr>
            <a:spLocks noChangeArrowheads="1"/>
          </p:cNvSpPr>
          <p:nvPr/>
        </p:nvSpPr>
        <p:spPr bwMode="auto">
          <a:xfrm>
            <a:off x="1458077" y="2059735"/>
            <a:ext cx="197961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0309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0309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0309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0309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0309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0309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0309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0309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0309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30913" algn="r"/>
              </a:tabLst>
            </a:pPr>
            <a:endParaRPr kumimoji="0" lang="en-AU" altLang="en-US" sz="1000" b="1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Lucida Sans Unicode" panose="020B0602030504020204" pitchFamily="34" charset="0"/>
              <a:ea typeface="Times New Roman" panose="02020603050405020304" pitchFamily="18" charset="0"/>
              <a:cs typeface="Lucida Sans Unicode" panose="020B0602030504020204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30913" algn="r"/>
              </a:tabLst>
            </a:pPr>
            <a:r>
              <a:rPr kumimoji="0" lang="en-AU" altLang="en-US" sz="10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Lucida Sans Unicode" panose="020B0602030504020204" pitchFamily="34" charset="0"/>
                <a:ea typeface="Times New Roman" panose="02020603050405020304" pitchFamily="18" charset="0"/>
                <a:cs typeface="Lucida Sans Unicode" panose="020B0602030504020204" pitchFamily="34" charset="0"/>
              </a:rPr>
              <a:t>VMS</a:t>
            </a:r>
            <a:endParaRPr kumimoji="0" lang="en-AU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" name="Rectangle 123"/>
          <p:cNvSpPr>
            <a:spLocks noChangeArrowheads="1"/>
          </p:cNvSpPr>
          <p:nvPr/>
        </p:nvSpPr>
        <p:spPr bwMode="auto">
          <a:xfrm>
            <a:off x="4975740" y="2027835"/>
            <a:ext cx="197961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0309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0309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0309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0309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0309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0309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0309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0309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0309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30913" algn="r"/>
              </a:tabLst>
            </a:pPr>
            <a:endParaRPr kumimoji="0" lang="en-AU" altLang="en-US" sz="1000" b="1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Lucida Sans Unicode" panose="020B0602030504020204" pitchFamily="34" charset="0"/>
              <a:ea typeface="Times New Roman" panose="02020603050405020304" pitchFamily="18" charset="0"/>
              <a:cs typeface="Lucida Sans Unicode" panose="020B0602030504020204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30913" algn="r"/>
              </a:tabLst>
            </a:pPr>
            <a:r>
              <a:rPr kumimoji="0" lang="en-AU" altLang="en-US" sz="10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Lucida Sans Unicode" panose="020B0602030504020204" pitchFamily="34" charset="0"/>
                <a:ea typeface="Times New Roman" panose="02020603050405020304" pitchFamily="18" charset="0"/>
                <a:cs typeface="Lucida Sans Unicode" panose="020B0602030504020204" pitchFamily="34" charset="0"/>
              </a:rPr>
              <a:t>VMS</a:t>
            </a:r>
            <a:endParaRPr kumimoji="0" lang="en-AU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31" name="Picture 13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2512" y="1859099"/>
            <a:ext cx="1449705" cy="289560"/>
          </a:xfrm>
          <a:prstGeom prst="rect">
            <a:avLst/>
          </a:prstGeom>
        </p:spPr>
      </p:pic>
      <p:pic>
        <p:nvPicPr>
          <p:cNvPr id="132" name="Picture 13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885" y="1859099"/>
            <a:ext cx="1449705" cy="298023"/>
          </a:xfrm>
          <a:prstGeom prst="rect">
            <a:avLst/>
          </a:prstGeom>
        </p:spPr>
      </p:pic>
      <p:pic>
        <p:nvPicPr>
          <p:cNvPr id="133" name="Picture 13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39" y="1849313"/>
            <a:ext cx="1453078" cy="306642"/>
          </a:xfrm>
          <a:prstGeom prst="rect">
            <a:avLst/>
          </a:prstGeom>
        </p:spPr>
      </p:pic>
      <p:pic>
        <p:nvPicPr>
          <p:cNvPr id="135" name="Picture 13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7713" y="1841475"/>
            <a:ext cx="1449705" cy="289560"/>
          </a:xfrm>
          <a:prstGeom prst="rect">
            <a:avLst/>
          </a:prstGeom>
        </p:spPr>
      </p:pic>
      <p:pic>
        <p:nvPicPr>
          <p:cNvPr id="136" name="Picture 13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9935" y="1851835"/>
            <a:ext cx="1447800" cy="289698"/>
          </a:xfrm>
          <a:prstGeom prst="rect">
            <a:avLst/>
          </a:prstGeom>
        </p:spPr>
      </p:pic>
      <p:pic>
        <p:nvPicPr>
          <p:cNvPr id="137" name="Picture 13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8904" y="1836113"/>
            <a:ext cx="1449705" cy="289560"/>
          </a:xfrm>
          <a:prstGeom prst="rect">
            <a:avLst/>
          </a:prstGeom>
        </p:spPr>
      </p:pic>
      <p:pic>
        <p:nvPicPr>
          <p:cNvPr id="138" name="Picture 13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5254" y="1842574"/>
            <a:ext cx="1449705" cy="289560"/>
          </a:xfrm>
          <a:prstGeom prst="rect">
            <a:avLst/>
          </a:prstGeom>
        </p:spPr>
      </p:pic>
      <p:pic>
        <p:nvPicPr>
          <p:cNvPr id="139" name="Picture 138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126" y="1828849"/>
            <a:ext cx="1449705" cy="289560"/>
          </a:xfrm>
          <a:prstGeom prst="rect">
            <a:avLst/>
          </a:prstGeom>
        </p:spPr>
      </p:pic>
      <p:pic>
        <p:nvPicPr>
          <p:cNvPr id="140" name="Picture 13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7330" y="1842574"/>
            <a:ext cx="1449705" cy="289560"/>
          </a:xfrm>
          <a:prstGeom prst="rect">
            <a:avLst/>
          </a:prstGeom>
        </p:spPr>
      </p:pic>
      <p:pic>
        <p:nvPicPr>
          <p:cNvPr id="141" name="Picture 140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985" y="1743258"/>
            <a:ext cx="1665726" cy="506852"/>
          </a:xfrm>
          <a:prstGeom prst="rect">
            <a:avLst/>
          </a:prstGeom>
        </p:spPr>
      </p:pic>
      <p:pic>
        <p:nvPicPr>
          <p:cNvPr id="142" name="Picture 14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2052" y="2896131"/>
            <a:ext cx="923925" cy="723900"/>
          </a:xfrm>
          <a:prstGeom prst="rect">
            <a:avLst/>
          </a:prstGeom>
        </p:spPr>
      </p:pic>
      <p:pic>
        <p:nvPicPr>
          <p:cNvPr id="143" name="Picture 14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63905" y="2939861"/>
            <a:ext cx="923925" cy="723900"/>
          </a:xfrm>
          <a:prstGeom prst="rect">
            <a:avLst/>
          </a:prstGeom>
        </p:spPr>
      </p:pic>
      <p:pic>
        <p:nvPicPr>
          <p:cNvPr id="144" name="Picture 143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05941" y="2941753"/>
            <a:ext cx="923925" cy="723900"/>
          </a:xfrm>
          <a:prstGeom prst="rect">
            <a:avLst/>
          </a:prstGeom>
        </p:spPr>
      </p:pic>
      <p:pic>
        <p:nvPicPr>
          <p:cNvPr id="134" name="Picture 133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1790" y="1823895"/>
            <a:ext cx="1453078" cy="306642"/>
          </a:xfrm>
          <a:prstGeom prst="rect">
            <a:avLst/>
          </a:prstGeom>
        </p:spPr>
      </p:pic>
      <p:pic>
        <p:nvPicPr>
          <p:cNvPr id="145" name="Picture 144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49153" y="2931967"/>
            <a:ext cx="1201984" cy="941761"/>
          </a:xfrm>
          <a:prstGeom prst="rect">
            <a:avLst/>
          </a:prstGeom>
        </p:spPr>
      </p:pic>
      <p:sp>
        <p:nvSpPr>
          <p:cNvPr id="146" name="TextBox 145"/>
          <p:cNvSpPr txBox="1"/>
          <p:nvPr/>
        </p:nvSpPr>
        <p:spPr>
          <a:xfrm>
            <a:off x="5450640" y="4520188"/>
            <a:ext cx="2060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altLang="en-US" sz="1400" b="1" dirty="0">
                <a:solidFill>
                  <a:srgbClr val="FF0066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Lucida Sans Unicode" panose="020B0602030504020204" pitchFamily="34" charset="0"/>
              </a:rPr>
              <a:t> </a:t>
            </a:r>
            <a:r>
              <a:rPr lang="en-AU" altLang="en-US" sz="1400" b="1" dirty="0">
                <a:solidFill>
                  <a:srgbClr val="FF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Lucida Sans Unicode" panose="020B0602030504020204" pitchFamily="34" charset="0"/>
              </a:rPr>
              <a:t>Critical Height </a:t>
            </a:r>
            <a:r>
              <a:rPr lang="en-AU" altLang="en-US" sz="1400" b="1" dirty="0" smtClean="0">
                <a:solidFill>
                  <a:srgbClr val="FF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Lucida Sans Unicode" panose="020B0602030504020204" pitchFamily="34" charset="0"/>
              </a:rPr>
              <a:t>Sensor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3478111" y="4578974"/>
            <a:ext cx="20607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altLang="en-US" sz="1400" b="1" dirty="0">
                <a:solidFill>
                  <a:srgbClr val="FF33CC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Lucida Sans Unicode" panose="020B0602030504020204" pitchFamily="34" charset="0"/>
              </a:rPr>
              <a:t> </a:t>
            </a:r>
            <a:r>
              <a:rPr lang="en-AU" altLang="en-US" sz="1200" b="1" dirty="0" err="1" smtClean="0">
                <a:solidFill>
                  <a:srgbClr val="FF33CC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Lucida Sans Unicode" panose="020B0602030504020204" pitchFamily="34" charset="0"/>
              </a:rPr>
              <a:t>OverHeight</a:t>
            </a:r>
            <a:r>
              <a:rPr lang="en-AU" altLang="en-US" sz="1200" b="1" dirty="0" smtClean="0">
                <a:solidFill>
                  <a:srgbClr val="FF33CC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Lucida Sans Unicode" panose="020B0602030504020204" pitchFamily="34" charset="0"/>
              </a:rPr>
              <a:t> Sensor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1052431" y="4443244"/>
            <a:ext cx="20607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altLang="en-US" sz="1400" b="1" dirty="0">
                <a:solidFill>
                  <a:srgbClr val="FF33CC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Lucida Sans Unicode" panose="020B0602030504020204" pitchFamily="34" charset="0"/>
              </a:rPr>
              <a:t> </a:t>
            </a:r>
            <a:r>
              <a:rPr lang="en-AU" altLang="en-US" sz="1200" b="1" dirty="0" err="1" smtClean="0">
                <a:solidFill>
                  <a:srgbClr val="FF33CC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Lucida Sans Unicode" panose="020B0602030504020204" pitchFamily="34" charset="0"/>
              </a:rPr>
              <a:t>OverHeight</a:t>
            </a:r>
            <a:r>
              <a:rPr lang="en-AU" altLang="en-US" sz="1200" b="1" dirty="0" smtClean="0">
                <a:solidFill>
                  <a:srgbClr val="FF33CC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Lucida Sans Unicode" panose="020B0602030504020204" pitchFamily="34" charset="0"/>
              </a:rPr>
              <a:t> Sensors</a:t>
            </a:r>
          </a:p>
        </p:txBody>
      </p:sp>
    </p:spTree>
    <p:extLst>
      <p:ext uri="{BB962C8B-B14F-4D97-AF65-F5344CB8AC3E}">
        <p14:creationId xmlns:p14="http://schemas.microsoft.com/office/powerpoint/2010/main" val="42765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0320" y="475488"/>
            <a:ext cx="8630412" cy="799545"/>
          </a:xfrm>
        </p:spPr>
        <p:txBody>
          <a:bodyPr/>
          <a:lstStyle/>
          <a:p>
            <a:r>
              <a:rPr lang="en-US" dirty="0" err="1"/>
              <a:t>Colour</a:t>
            </a:r>
            <a:r>
              <a:rPr lang="en-US" dirty="0"/>
              <a:t> VMS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8745" y="1499732"/>
            <a:ext cx="4588805" cy="1656292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2039" y="664038"/>
            <a:ext cx="2843808" cy="21328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9845" y="3874906"/>
            <a:ext cx="6315342" cy="200187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14987" y="2744962"/>
            <a:ext cx="4345350" cy="1333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46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0320" y="639249"/>
            <a:ext cx="8630412" cy="936752"/>
          </a:xfrm>
        </p:spPr>
        <p:txBody>
          <a:bodyPr/>
          <a:lstStyle/>
          <a:p>
            <a:r>
              <a:rPr lang="en-US" dirty="0" smtClean="0"/>
              <a:t>Traveler Information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Helping our customers make smarter journey choices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0320" y="2560163"/>
            <a:ext cx="4450242" cy="2405536"/>
          </a:xfrm>
          <a:prstGeom prst="rect">
            <a:avLst/>
          </a:prstGeom>
        </p:spPr>
      </p:pic>
      <p:pic>
        <p:nvPicPr>
          <p:cNvPr id="1026" name="Picture 2" descr="http://traffic.sa.gov.au/__data/assets/image/0003/261147/addinsight-til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471" b="25300"/>
          <a:stretch/>
        </p:blipFill>
        <p:spPr bwMode="auto">
          <a:xfrm>
            <a:off x="4828909" y="2877942"/>
            <a:ext cx="4001823" cy="1769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6651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200320" y="685800"/>
            <a:ext cx="8630412" cy="898652"/>
          </a:xfrm>
        </p:spPr>
        <p:txBody>
          <a:bodyPr/>
          <a:lstStyle/>
          <a:p>
            <a:r>
              <a:rPr lang="en-US" dirty="0" smtClean="0"/>
              <a:t>Wrong Way Vehicle Detection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04181" y="2516977"/>
            <a:ext cx="6448552" cy="74209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456A"/>
                </a:solidFill>
                <a:latin typeface="Lucida Sans" panose="020B0602030504020204" pitchFamily="34" charset="0"/>
                <a:ea typeface="+mj-ea"/>
                <a:cs typeface="+mj-cs"/>
              </a:defRPr>
            </a:lvl1pPr>
          </a:lstStyle>
          <a:p>
            <a:r>
              <a:rPr lang="en-US" smtClean="0"/>
              <a:t>Wrong Way Vehicle Detection</a:t>
            </a:r>
            <a:endParaRPr lang="en-US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 flipV="1">
            <a:off x="533700" y="1357122"/>
            <a:ext cx="683229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7437459"/>
              </p:ext>
            </p:extLst>
          </p:nvPr>
        </p:nvGraphicFramePr>
        <p:xfrm>
          <a:off x="431483" y="1794763"/>
          <a:ext cx="8712517" cy="35977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Visio" r:id="rId5" imgW="9624296" imgH="3973860" progId="Visio.Drawing.11">
                  <p:embed/>
                </p:oleObj>
              </mc:Choice>
              <mc:Fallback>
                <p:oleObj name="Visio" r:id="rId5" imgW="9624296" imgH="397386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483" y="1794763"/>
                        <a:ext cx="8712517" cy="359778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7195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Rectangle 2"/>
          <p:cNvSpPr>
            <a:spLocks noChangeArrowheads="1"/>
          </p:cNvSpPr>
          <p:nvPr/>
        </p:nvSpPr>
        <p:spPr bwMode="auto">
          <a:xfrm flipV="1">
            <a:off x="75692" y="1384299"/>
            <a:ext cx="781100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0235149"/>
              </p:ext>
            </p:extLst>
          </p:nvPr>
        </p:nvGraphicFramePr>
        <p:xfrm>
          <a:off x="304800" y="2104949"/>
          <a:ext cx="9153525" cy="42228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Visio" r:id="rId4" imgW="9958991" imgH="4598370" progId="Visio.Drawing.11">
                  <p:embed/>
                </p:oleObj>
              </mc:Choice>
              <mc:Fallback>
                <p:oleObj name="Visio" r:id="rId4" imgW="9958991" imgH="4598370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104949"/>
                        <a:ext cx="9153525" cy="422282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184404" y="799833"/>
            <a:ext cx="8630412" cy="797052"/>
          </a:xfrm>
        </p:spPr>
        <p:txBody>
          <a:bodyPr/>
          <a:lstStyle/>
          <a:p>
            <a:r>
              <a:rPr lang="en-US" dirty="0" smtClean="0"/>
              <a:t>Wrong Way Vehicle Detection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64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0320" y="660400"/>
            <a:ext cx="8630412" cy="924052"/>
          </a:xfrm>
        </p:spPr>
        <p:txBody>
          <a:bodyPr/>
          <a:lstStyle/>
          <a:p>
            <a:r>
              <a:rPr lang="en-US" dirty="0" smtClean="0"/>
              <a:t>Travel Advisory Radio Trial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845" y="1689735"/>
            <a:ext cx="8620887" cy="461010"/>
          </a:xfrm>
        </p:spPr>
        <p:txBody>
          <a:bodyPr/>
          <a:lstStyle/>
          <a:p>
            <a:pPr algn="ctr"/>
            <a:r>
              <a:rPr lang="en-US" dirty="0" smtClean="0"/>
              <a:t>102.2 FM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0518" y="2150745"/>
            <a:ext cx="8510016" cy="3071622"/>
          </a:xfrm>
        </p:spPr>
      </p:pic>
    </p:spTree>
    <p:extLst>
      <p:ext uri="{BB962C8B-B14F-4D97-AF65-F5344CB8AC3E}">
        <p14:creationId xmlns:p14="http://schemas.microsoft.com/office/powerpoint/2010/main" val="274979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TAR - Coverage</a:t>
            </a:r>
            <a:endParaRPr lang="en-NZ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4707678" y="793878"/>
            <a:ext cx="4123055" cy="4878070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" y="3192395"/>
            <a:ext cx="3455035" cy="1893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85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ZTA External PowerPoint Templat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ZTA External PowerPoint Template" id="{094ACF0F-9FE4-4280-9713-FAC0EFD95B6A}" vid="{BED8D16E-767A-426D-A83F-AC2255F665C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34689da0-563b-4879-a3d0-f1c8445894a6">AMAD-10-529790</_dlc_DocId>
    <_dlc_DocIdUrl xmlns="34689da0-563b-4879-a3d0-f1c8445894a6">
      <Url>http://adc/team/_layouts/DocIdRedir.aspx?ID=AMAD-10-529790</Url>
      <Description>AMAD-10-529790</Description>
    </_dlc_DocIdUrl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A94517CACF25348A9A0E7AB5E366D8E" ma:contentTypeVersion="4" ma:contentTypeDescription="Create a new document." ma:contentTypeScope="" ma:versionID="aef1a27126fab70fece1887230fd8bfb">
  <xsd:schema xmlns:xsd="http://www.w3.org/2001/XMLSchema" xmlns:xs="http://www.w3.org/2001/XMLSchema" xmlns:p="http://schemas.microsoft.com/office/2006/metadata/properties" xmlns:ns1="http://schemas.microsoft.com/sharepoint/v3" xmlns:ns2="34689da0-563b-4879-a3d0-f1c8445894a6" targetNamespace="http://schemas.microsoft.com/office/2006/metadata/properties" ma:root="true" ma:fieldsID="cc76984837307d6b9765e1e63b234db5" ns1:_="" ns2:_="">
    <xsd:import namespace="http://schemas.microsoft.com/sharepoint/v3"/>
    <xsd:import namespace="34689da0-563b-4879-a3d0-f1c8445894a6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AverageRating" minOccurs="0"/>
                <xsd:element ref="ns1:Rating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AverageRating" ma:index="11" nillable="true" ma:displayName="Rating (0-5)" ma:decimals="2" ma:description="Average value of all the ratings that have been submitted" ma:indexed="true" ma:internalName="AverageRating" ma:readOnly="true">
      <xsd:simpleType>
        <xsd:restriction base="dms:Number"/>
      </xsd:simpleType>
    </xsd:element>
    <xsd:element name="RatingCount" ma:index="12" nillable="true" ma:displayName="Number of Ratings" ma:decimals="0" ma:description="Number of ratings submitted" ma:internalName="RatingCount" ma:readOnly="true">
      <xsd:simpleType>
        <xsd:restriction base="dms:Number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689da0-563b-4879-a3d0-f1c8445894a6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122FBC-FF6A-45CB-8FCF-952C117159E5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428FB1EE-EAB3-4CD1-94A8-4F1DB8DD7BE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8215ADD-35A5-47B5-86FE-9EA2B888D04E}">
  <ds:schemaRefs>
    <ds:schemaRef ds:uri="http://schemas.microsoft.com/office/2006/documentManagement/types"/>
    <ds:schemaRef ds:uri="http://purl.org/dc/terms/"/>
    <ds:schemaRef ds:uri="http://www.w3.org/XML/1998/namespace"/>
    <ds:schemaRef ds:uri="http://purl.org/dc/elements/1.1/"/>
    <ds:schemaRef ds:uri="http://schemas.microsoft.com/sharepoint/v3"/>
    <ds:schemaRef ds:uri="http://purl.org/dc/dcmitype/"/>
    <ds:schemaRef ds:uri="34689da0-563b-4879-a3d0-f1c8445894a6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</ds:schemaRefs>
</ds:datastoreItem>
</file>

<file path=customXml/itemProps4.xml><?xml version="1.0" encoding="utf-8"?>
<ds:datastoreItem xmlns:ds="http://schemas.openxmlformats.org/officeDocument/2006/customXml" ds:itemID="{034628A3-8649-4E17-A64A-C71166E133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34689da0-563b-4879-a3d0-f1c8445894a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NZTA External PowerPoint Template</Template>
  <TotalTime>310</TotalTime>
  <Words>515</Words>
  <Application>Microsoft Office PowerPoint</Application>
  <PresentationFormat>On-screen Show (4:3)</PresentationFormat>
  <Paragraphs>71</Paragraphs>
  <Slides>9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Lao UI</vt:lpstr>
      <vt:lpstr>Lucida Sans</vt:lpstr>
      <vt:lpstr>Lucida Sans Unicode</vt:lpstr>
      <vt:lpstr>Times New Roman</vt:lpstr>
      <vt:lpstr>NZTA External PowerPoint Template</vt:lpstr>
      <vt:lpstr>Visio</vt:lpstr>
      <vt:lpstr>AMA Intelligent Transportation Systems</vt:lpstr>
      <vt:lpstr>Over Height Detection System</vt:lpstr>
      <vt:lpstr>SYSTEM LAYOUT - SOUTHBOUND</vt:lpstr>
      <vt:lpstr>Colour VMS</vt:lpstr>
      <vt:lpstr>Traveler Information</vt:lpstr>
      <vt:lpstr>Wrong Way Vehicle Detection</vt:lpstr>
      <vt:lpstr>Wrong Way Vehicle Detection</vt:lpstr>
      <vt:lpstr>Travel Advisory Radio Trial</vt:lpstr>
      <vt:lpstr>TAR - Coverage</vt:lpstr>
    </vt:vector>
  </TitlesOfParts>
  <Company>NZ Transport Agency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 Instructions</dc:title>
  <dc:creator>Ben Whitaker</dc:creator>
  <dc:description>Designed by NZTA developed by Allfields</dc:description>
  <cp:lastModifiedBy>Aaron Taylor</cp:lastModifiedBy>
  <cp:revision>34</cp:revision>
  <cp:lastPrinted>2015-09-15T08:33:46Z</cp:lastPrinted>
  <dcterms:created xsi:type="dcterms:W3CDTF">2014-07-16T04:27:43Z</dcterms:created>
  <dcterms:modified xsi:type="dcterms:W3CDTF">2017-02-22T05:14:45Z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0x0101008A94517CACF25348A9A0E7AB5E366D8E</vt:lpwstr>
  </property>
  <property fmtid="{D5CDD505-2E9C-101B-9397-08002B2CF9AE}" pid="3" name="TaxKeyword">
    <vt:lpwstr/>
  </property>
  <property fmtid="{D5CDD505-2E9C-101B-9397-08002B2CF9AE}" pid="4" name="_dlc_policyId">
    <vt:lpwstr/>
  </property>
  <property fmtid="{D5CDD505-2E9C-101B-9397-08002B2CF9AE}" pid="5" name="ItemRetentionFormula">
    <vt:lpwstr/>
  </property>
  <property fmtid="{D5CDD505-2E9C-101B-9397-08002B2CF9AE}" pid="6" name="_dlc_DocIdItemGuid">
    <vt:lpwstr>b605dca7-ad66-4fc9-a9e7-515765528bb4</vt:lpwstr>
  </property>
</Properties>
</file>